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 Mono Medium"/>
      <p:regular r:id="rId19"/>
      <p:bold r:id="rId20"/>
      <p:italic r:id="rId21"/>
      <p:boldItalic r:id="rId22"/>
    </p:embeddedFont>
    <p:embeddedFont>
      <p:font typeface="Hanken Grotesk"/>
      <p:regular r:id="rId23"/>
      <p:bold r:id="rId24"/>
      <p:italic r:id="rId25"/>
      <p:boldItalic r:id="rId26"/>
    </p:embeddedFont>
    <p:embeddedFont>
      <p:font typeface="STIX Two Text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  <p:embeddedFont>
      <p:font typeface="Hanken Grotesk Thin"/>
      <p:regular r:id="rId35"/>
      <p:bold r:id="rId36"/>
      <p:italic r:id="rId37"/>
      <p:boldItalic r:id="rId38"/>
    </p:embeddedFont>
    <p:embeddedFont>
      <p:font typeface="Hanken Grotesk Light"/>
      <p:regular r:id="rId39"/>
      <p:bold r:id="rId40"/>
      <p:italic r:id="rId41"/>
      <p:boldItalic r:id="rId42"/>
    </p:embeddedFont>
    <p:embeddedFont>
      <p:font typeface="Karla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ankenGroteskLight-bold.fntdata"/><Relationship Id="rId20" Type="http://schemas.openxmlformats.org/officeDocument/2006/relationships/font" Target="fonts/RobotoMonoMedium-bold.fntdata"/><Relationship Id="rId42" Type="http://schemas.openxmlformats.org/officeDocument/2006/relationships/font" Target="fonts/HankenGroteskLight-boldItalic.fntdata"/><Relationship Id="rId41" Type="http://schemas.openxmlformats.org/officeDocument/2006/relationships/font" Target="fonts/HankenGroteskLight-italic.fntdata"/><Relationship Id="rId22" Type="http://schemas.openxmlformats.org/officeDocument/2006/relationships/font" Target="fonts/RobotoMonoMedium-boldItalic.fntdata"/><Relationship Id="rId44" Type="http://schemas.openxmlformats.org/officeDocument/2006/relationships/font" Target="fonts/Karla-bold.fntdata"/><Relationship Id="rId21" Type="http://schemas.openxmlformats.org/officeDocument/2006/relationships/font" Target="fonts/RobotoMonoMedium-italic.fntdata"/><Relationship Id="rId43" Type="http://schemas.openxmlformats.org/officeDocument/2006/relationships/font" Target="fonts/Karla-regular.fntdata"/><Relationship Id="rId24" Type="http://schemas.openxmlformats.org/officeDocument/2006/relationships/font" Target="fonts/HankenGrotesk-bold.fntdata"/><Relationship Id="rId46" Type="http://schemas.openxmlformats.org/officeDocument/2006/relationships/font" Target="fonts/Karla-boldItalic.fntdata"/><Relationship Id="rId23" Type="http://schemas.openxmlformats.org/officeDocument/2006/relationships/font" Target="fonts/HankenGrotesk-regular.fntdata"/><Relationship Id="rId45" Type="http://schemas.openxmlformats.org/officeDocument/2006/relationships/font" Target="fonts/Karl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ankenGrotesk-boldItalic.fntdata"/><Relationship Id="rId25" Type="http://schemas.openxmlformats.org/officeDocument/2006/relationships/font" Target="fonts/HankenGrotesk-italic.fntdata"/><Relationship Id="rId28" Type="http://schemas.openxmlformats.org/officeDocument/2006/relationships/font" Target="fonts/STIXTwoText-bold.fntdata"/><Relationship Id="rId27" Type="http://schemas.openxmlformats.org/officeDocument/2006/relationships/font" Target="fonts/STIXTwoTex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TIXTwoTex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regular.fntdata"/><Relationship Id="rId30" Type="http://schemas.openxmlformats.org/officeDocument/2006/relationships/font" Target="fonts/STIXTwoText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bold.fntdata"/><Relationship Id="rId13" Type="http://schemas.openxmlformats.org/officeDocument/2006/relationships/slide" Target="slides/slide7.xml"/><Relationship Id="rId35" Type="http://schemas.openxmlformats.org/officeDocument/2006/relationships/font" Target="fonts/HankenGroteskThin-regular.fntdata"/><Relationship Id="rId12" Type="http://schemas.openxmlformats.org/officeDocument/2006/relationships/slide" Target="slides/slide6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9.xml"/><Relationship Id="rId37" Type="http://schemas.openxmlformats.org/officeDocument/2006/relationships/font" Target="fonts/HankenGroteskThin-italic.fntdata"/><Relationship Id="rId14" Type="http://schemas.openxmlformats.org/officeDocument/2006/relationships/slide" Target="slides/slide8.xml"/><Relationship Id="rId36" Type="http://schemas.openxmlformats.org/officeDocument/2006/relationships/font" Target="fonts/HankenGroteskThin-bold.fntdata"/><Relationship Id="rId17" Type="http://schemas.openxmlformats.org/officeDocument/2006/relationships/slide" Target="slides/slide11.xml"/><Relationship Id="rId39" Type="http://schemas.openxmlformats.org/officeDocument/2006/relationships/font" Target="fonts/HankenGroteskLight-regular.fntdata"/><Relationship Id="rId16" Type="http://schemas.openxmlformats.org/officeDocument/2006/relationships/slide" Target="slides/slide10.xml"/><Relationship Id="rId38" Type="http://schemas.openxmlformats.org/officeDocument/2006/relationships/font" Target="fonts/HankenGroteskThin-boldItalic.fntdata"/><Relationship Id="rId19" Type="http://schemas.openxmlformats.org/officeDocument/2006/relationships/font" Target="fonts/RobotoMonoMedium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ff0bdbc3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4ff0bdbc3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ff0bdbc3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4ff0bdbc3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ff0bdbc3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4ff0bdbc3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ff0bdbc3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4ff0bdbc3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32b78bb6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32b78bb6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32b78bb6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32b78bb6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32b78bb6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32b78bb6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32b78bb6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32b78bb6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32b78bb66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32b78bb66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32b78bb6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32b78bb6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ff0bdbc3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4ff0bdbc3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ff0bdbc3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4ff0bdbc3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 1">
  <p:cSld name="CUSTOM_3_1">
    <p:bg>
      <p:bgPr>
        <a:solidFill>
          <a:srgbClr val="252729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11"/>
          <p:cNvCxnSpPr/>
          <p:nvPr/>
        </p:nvCxnSpPr>
        <p:spPr>
          <a:xfrm>
            <a:off x="-9" y="1478850"/>
            <a:ext cx="7980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" name="Google Shape;24;p11"/>
          <p:cNvSpPr/>
          <p:nvPr/>
        </p:nvSpPr>
        <p:spPr>
          <a:xfrm>
            <a:off x="8619950" y="4716450"/>
            <a:ext cx="490500" cy="356100"/>
          </a:xfrm>
          <a:prstGeom prst="rect">
            <a:avLst/>
          </a:prstGeom>
          <a:solidFill>
            <a:srgbClr val="25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" name="Google Shape;2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76538" y="4778362"/>
            <a:ext cx="242075" cy="2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12"/>
          <p:cNvCxnSpPr/>
          <p:nvPr/>
        </p:nvCxnSpPr>
        <p:spPr>
          <a:xfrm flipH="1">
            <a:off x="4674850" y="847342"/>
            <a:ext cx="4357500" cy="2700"/>
          </a:xfrm>
          <a:prstGeom prst="straightConnector1">
            <a:avLst/>
          </a:prstGeom>
          <a:noFill/>
          <a:ln cap="flat" cmpd="sng" w="28575">
            <a:solidFill>
              <a:srgbClr val="252729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bg>
      <p:bgPr>
        <a:solidFill>
          <a:srgbClr val="252729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/>
          <p:nvPr/>
        </p:nvSpPr>
        <p:spPr>
          <a:xfrm>
            <a:off x="8619950" y="4716450"/>
            <a:ext cx="490500" cy="356100"/>
          </a:xfrm>
          <a:prstGeom prst="rect">
            <a:avLst/>
          </a:prstGeom>
          <a:solidFill>
            <a:srgbClr val="2527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76538" y="4778362"/>
            <a:ext cx="242075" cy="24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" name="Google Shape;3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and white">
  <p:cSld name="Body Slides w Black Logo_2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/>
        </p:nvSpPr>
        <p:spPr>
          <a:xfrm>
            <a:off x="7351300" y="4808500"/>
            <a:ext cx="1582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© WeWork 2023. Proprietary &amp; Confidential</a:t>
            </a:r>
            <a:endParaRPr sz="5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" name="Google Shape;37;p15"/>
          <p:cNvPicPr preferRelativeResize="0"/>
          <p:nvPr/>
        </p:nvPicPr>
        <p:blipFill rotWithShape="1">
          <a:blip r:embed="rId2">
            <a:alphaModFix/>
          </a:blip>
          <a:srcRect b="0" l="89" r="79" t="0"/>
          <a:stretch/>
        </p:blipFill>
        <p:spPr>
          <a:xfrm>
            <a:off x="8098971" y="4696195"/>
            <a:ext cx="790395" cy="176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4" name="Google Shape;44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4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48" name="Google Shape;48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_multi-images_1 column">
  <p:cSld name="Yellow - Base_1_1_4_1_1_1_1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2" type="sldNum"/>
          </p:nvPr>
        </p:nvSpPr>
        <p:spPr>
          <a:xfrm>
            <a:off x="223148" y="4816492"/>
            <a:ext cx="3657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i="0" sz="7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i="0" sz="7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i="0" sz="7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i="0" sz="7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i="0" sz="7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i="0" sz="7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i="0" sz="7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i="0" sz="7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i="0" sz="700" u="none" cap="none" strike="noStrike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" name="Google Shape;52;p19"/>
          <p:cNvGrpSpPr/>
          <p:nvPr/>
        </p:nvGrpSpPr>
        <p:grpSpPr>
          <a:xfrm>
            <a:off x="8393944" y="4790695"/>
            <a:ext cx="512357" cy="109477"/>
            <a:chOff x="232900" y="2094100"/>
            <a:chExt cx="7145850" cy="1522625"/>
          </a:xfrm>
        </p:grpSpPr>
        <p:sp>
          <p:nvSpPr>
            <p:cNvPr id="53" name="Google Shape;53;p19"/>
            <p:cNvSpPr/>
            <p:nvPr/>
          </p:nvSpPr>
          <p:spPr>
            <a:xfrm>
              <a:off x="232900" y="2744850"/>
              <a:ext cx="1759375" cy="871875"/>
            </a:xfrm>
            <a:custGeom>
              <a:rect b="b" l="l" r="r" t="t"/>
              <a:pathLst>
                <a:path extrusionOk="0" h="34875" w="70375">
                  <a:moveTo>
                    <a:pt x="24362" y="3379"/>
                  </a:moveTo>
                  <a:lnTo>
                    <a:pt x="24362" y="3400"/>
                  </a:lnTo>
                  <a:cubicBezTo>
                    <a:pt x="24588" y="3394"/>
                    <a:pt x="24813" y="3391"/>
                    <a:pt x="25038" y="3391"/>
                  </a:cubicBezTo>
                  <a:cubicBezTo>
                    <a:pt x="26372" y="3391"/>
                    <a:pt x="27693" y="3496"/>
                    <a:pt x="29013" y="3692"/>
                  </a:cubicBezTo>
                  <a:cubicBezTo>
                    <a:pt x="30953" y="4026"/>
                    <a:pt x="32580" y="6737"/>
                    <a:pt x="32580" y="8051"/>
                  </a:cubicBezTo>
                  <a:cubicBezTo>
                    <a:pt x="32622" y="8886"/>
                    <a:pt x="32518" y="9741"/>
                    <a:pt x="32288" y="10554"/>
                  </a:cubicBezTo>
                  <a:cubicBezTo>
                    <a:pt x="31808" y="12223"/>
                    <a:pt x="28534" y="18230"/>
                    <a:pt x="27157" y="20503"/>
                  </a:cubicBezTo>
                  <a:cubicBezTo>
                    <a:pt x="25530" y="17833"/>
                    <a:pt x="21651" y="10304"/>
                    <a:pt x="20316" y="7363"/>
                  </a:cubicBezTo>
                  <a:cubicBezTo>
                    <a:pt x="19732" y="6132"/>
                    <a:pt x="19440" y="5110"/>
                    <a:pt x="19440" y="4631"/>
                  </a:cubicBezTo>
                  <a:cubicBezTo>
                    <a:pt x="19440" y="3692"/>
                    <a:pt x="21275" y="3379"/>
                    <a:pt x="24362" y="3379"/>
                  </a:cubicBezTo>
                  <a:close/>
                  <a:moveTo>
                    <a:pt x="1002" y="0"/>
                  </a:moveTo>
                  <a:cubicBezTo>
                    <a:pt x="0" y="417"/>
                    <a:pt x="0" y="2274"/>
                    <a:pt x="668" y="2941"/>
                  </a:cubicBezTo>
                  <a:lnTo>
                    <a:pt x="2441" y="3379"/>
                  </a:lnTo>
                  <a:cubicBezTo>
                    <a:pt x="4089" y="3796"/>
                    <a:pt x="5048" y="4130"/>
                    <a:pt x="6383" y="6550"/>
                  </a:cubicBezTo>
                  <a:cubicBezTo>
                    <a:pt x="11118" y="15247"/>
                    <a:pt x="15873" y="24842"/>
                    <a:pt x="20483" y="34269"/>
                  </a:cubicBezTo>
                  <a:cubicBezTo>
                    <a:pt x="21067" y="34770"/>
                    <a:pt x="21755" y="34874"/>
                    <a:pt x="22735" y="34874"/>
                  </a:cubicBezTo>
                  <a:cubicBezTo>
                    <a:pt x="23716" y="34874"/>
                    <a:pt x="24362" y="34770"/>
                    <a:pt x="24967" y="34269"/>
                  </a:cubicBezTo>
                  <a:cubicBezTo>
                    <a:pt x="27157" y="30119"/>
                    <a:pt x="32976" y="18981"/>
                    <a:pt x="35479" y="14642"/>
                  </a:cubicBezTo>
                  <a:cubicBezTo>
                    <a:pt x="38399" y="20003"/>
                    <a:pt x="43405" y="29764"/>
                    <a:pt x="45449" y="34269"/>
                  </a:cubicBezTo>
                  <a:cubicBezTo>
                    <a:pt x="46012" y="34770"/>
                    <a:pt x="46701" y="34874"/>
                    <a:pt x="47660" y="34874"/>
                  </a:cubicBezTo>
                  <a:cubicBezTo>
                    <a:pt x="48599" y="34874"/>
                    <a:pt x="49329" y="34770"/>
                    <a:pt x="49871" y="34269"/>
                  </a:cubicBezTo>
                  <a:cubicBezTo>
                    <a:pt x="53938" y="25426"/>
                    <a:pt x="58381" y="16248"/>
                    <a:pt x="62824" y="7676"/>
                  </a:cubicBezTo>
                  <a:cubicBezTo>
                    <a:pt x="64388" y="4610"/>
                    <a:pt x="65055" y="3775"/>
                    <a:pt x="68247" y="3191"/>
                  </a:cubicBezTo>
                  <a:lnTo>
                    <a:pt x="69602" y="2941"/>
                  </a:lnTo>
                  <a:cubicBezTo>
                    <a:pt x="70374" y="2169"/>
                    <a:pt x="70166" y="334"/>
                    <a:pt x="69310" y="0"/>
                  </a:cubicBezTo>
                  <a:cubicBezTo>
                    <a:pt x="67183" y="167"/>
                    <a:pt x="64680" y="271"/>
                    <a:pt x="61864" y="271"/>
                  </a:cubicBezTo>
                  <a:cubicBezTo>
                    <a:pt x="59445" y="271"/>
                    <a:pt x="57150" y="167"/>
                    <a:pt x="53938" y="0"/>
                  </a:cubicBezTo>
                  <a:cubicBezTo>
                    <a:pt x="52979" y="355"/>
                    <a:pt x="52979" y="2357"/>
                    <a:pt x="53563" y="2941"/>
                  </a:cubicBezTo>
                  <a:lnTo>
                    <a:pt x="55190" y="3254"/>
                  </a:lnTo>
                  <a:cubicBezTo>
                    <a:pt x="56858" y="3588"/>
                    <a:pt x="57609" y="4026"/>
                    <a:pt x="57609" y="4443"/>
                  </a:cubicBezTo>
                  <a:cubicBezTo>
                    <a:pt x="57609" y="5027"/>
                    <a:pt x="57317" y="6195"/>
                    <a:pt x="56712" y="7676"/>
                  </a:cubicBezTo>
                  <a:cubicBezTo>
                    <a:pt x="55190" y="11555"/>
                    <a:pt x="53667" y="15643"/>
                    <a:pt x="51331" y="20482"/>
                  </a:cubicBezTo>
                  <a:cubicBezTo>
                    <a:pt x="49204" y="16457"/>
                    <a:pt x="46513" y="11055"/>
                    <a:pt x="44761" y="7029"/>
                  </a:cubicBezTo>
                  <a:cubicBezTo>
                    <a:pt x="44198" y="5611"/>
                    <a:pt x="43989" y="5110"/>
                    <a:pt x="43989" y="4443"/>
                  </a:cubicBezTo>
                  <a:cubicBezTo>
                    <a:pt x="43989" y="4026"/>
                    <a:pt x="45324" y="3588"/>
                    <a:pt x="47577" y="3171"/>
                  </a:cubicBezTo>
                  <a:lnTo>
                    <a:pt x="49016" y="2941"/>
                  </a:lnTo>
                  <a:cubicBezTo>
                    <a:pt x="49704" y="2607"/>
                    <a:pt x="49788" y="105"/>
                    <a:pt x="48724" y="0"/>
                  </a:cubicBezTo>
                  <a:cubicBezTo>
                    <a:pt x="42550" y="167"/>
                    <a:pt x="37711" y="271"/>
                    <a:pt x="31621" y="271"/>
                  </a:cubicBezTo>
                  <a:lnTo>
                    <a:pt x="12098" y="271"/>
                  </a:lnTo>
                  <a:cubicBezTo>
                    <a:pt x="8031" y="271"/>
                    <a:pt x="4944" y="167"/>
                    <a:pt x="10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" name="Google Shape;54;p19"/>
            <p:cNvSpPr/>
            <p:nvPr/>
          </p:nvSpPr>
          <p:spPr>
            <a:xfrm>
              <a:off x="1808700" y="2722950"/>
              <a:ext cx="925050" cy="893775"/>
            </a:xfrm>
            <a:custGeom>
              <a:rect b="b" l="l" r="r" t="t"/>
              <a:pathLst>
                <a:path extrusionOk="0" h="35751" w="37002">
                  <a:moveTo>
                    <a:pt x="20191" y="3838"/>
                  </a:moveTo>
                  <a:cubicBezTo>
                    <a:pt x="23465" y="3838"/>
                    <a:pt x="25321" y="5674"/>
                    <a:pt x="25321" y="8427"/>
                  </a:cubicBezTo>
                  <a:cubicBezTo>
                    <a:pt x="25321" y="9282"/>
                    <a:pt x="25134" y="10095"/>
                    <a:pt x="24654" y="10346"/>
                  </a:cubicBezTo>
                  <a:cubicBezTo>
                    <a:pt x="23569" y="10930"/>
                    <a:pt x="22026" y="11096"/>
                    <a:pt x="20670" y="11096"/>
                  </a:cubicBezTo>
                  <a:lnTo>
                    <a:pt x="17104" y="11096"/>
                  </a:lnTo>
                  <a:cubicBezTo>
                    <a:pt x="13996" y="11096"/>
                    <a:pt x="12661" y="11034"/>
                    <a:pt x="12661" y="9845"/>
                  </a:cubicBezTo>
                  <a:cubicBezTo>
                    <a:pt x="12661" y="7154"/>
                    <a:pt x="16123" y="3838"/>
                    <a:pt x="20191" y="3838"/>
                  </a:cubicBezTo>
                  <a:close/>
                  <a:moveTo>
                    <a:pt x="20858" y="0"/>
                  </a:moveTo>
                  <a:cubicBezTo>
                    <a:pt x="8802" y="0"/>
                    <a:pt x="0" y="8176"/>
                    <a:pt x="0" y="18709"/>
                  </a:cubicBezTo>
                  <a:cubicBezTo>
                    <a:pt x="0" y="27824"/>
                    <a:pt x="7050" y="35750"/>
                    <a:pt x="20086" y="35750"/>
                  </a:cubicBezTo>
                  <a:cubicBezTo>
                    <a:pt x="25885" y="35750"/>
                    <a:pt x="33060" y="33331"/>
                    <a:pt x="37002" y="26239"/>
                  </a:cubicBezTo>
                  <a:cubicBezTo>
                    <a:pt x="37002" y="24933"/>
                    <a:pt x="35764" y="24264"/>
                    <a:pt x="34753" y="24264"/>
                  </a:cubicBezTo>
                  <a:cubicBezTo>
                    <a:pt x="34666" y="24264"/>
                    <a:pt x="34581" y="24269"/>
                    <a:pt x="34499" y="24278"/>
                  </a:cubicBezTo>
                  <a:cubicBezTo>
                    <a:pt x="31892" y="28158"/>
                    <a:pt x="28200" y="28638"/>
                    <a:pt x="25488" y="28638"/>
                  </a:cubicBezTo>
                  <a:cubicBezTo>
                    <a:pt x="16520" y="28638"/>
                    <a:pt x="11868" y="22547"/>
                    <a:pt x="11868" y="16290"/>
                  </a:cubicBezTo>
                  <a:cubicBezTo>
                    <a:pt x="11868" y="14955"/>
                    <a:pt x="12077" y="14767"/>
                    <a:pt x="14288" y="14767"/>
                  </a:cubicBezTo>
                  <a:lnTo>
                    <a:pt x="32830" y="14767"/>
                  </a:lnTo>
                  <a:cubicBezTo>
                    <a:pt x="35855" y="14767"/>
                    <a:pt x="36334" y="13620"/>
                    <a:pt x="36334" y="12035"/>
                  </a:cubicBezTo>
                  <a:cubicBezTo>
                    <a:pt x="36334" y="5590"/>
                    <a:pt x="30911" y="0"/>
                    <a:pt x="208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5" name="Google Shape;55;p19"/>
            <p:cNvSpPr/>
            <p:nvPr/>
          </p:nvSpPr>
          <p:spPr>
            <a:xfrm>
              <a:off x="2729050" y="2744850"/>
              <a:ext cx="1758325" cy="871875"/>
            </a:xfrm>
            <a:custGeom>
              <a:rect b="b" l="l" r="r" t="t"/>
              <a:pathLst>
                <a:path extrusionOk="0" h="34875" w="70333">
                  <a:moveTo>
                    <a:pt x="24341" y="3379"/>
                  </a:moveTo>
                  <a:lnTo>
                    <a:pt x="24341" y="3400"/>
                  </a:lnTo>
                  <a:cubicBezTo>
                    <a:pt x="24564" y="3394"/>
                    <a:pt x="24787" y="3391"/>
                    <a:pt x="25011" y="3391"/>
                  </a:cubicBezTo>
                  <a:cubicBezTo>
                    <a:pt x="26336" y="3391"/>
                    <a:pt x="27672" y="3496"/>
                    <a:pt x="28992" y="3692"/>
                  </a:cubicBezTo>
                  <a:cubicBezTo>
                    <a:pt x="30932" y="4026"/>
                    <a:pt x="32559" y="6737"/>
                    <a:pt x="32559" y="8051"/>
                  </a:cubicBezTo>
                  <a:cubicBezTo>
                    <a:pt x="32580" y="8886"/>
                    <a:pt x="32496" y="9741"/>
                    <a:pt x="32288" y="10554"/>
                  </a:cubicBezTo>
                  <a:cubicBezTo>
                    <a:pt x="31787" y="12223"/>
                    <a:pt x="28492" y="18230"/>
                    <a:pt x="27157" y="20503"/>
                  </a:cubicBezTo>
                  <a:cubicBezTo>
                    <a:pt x="25488" y="17833"/>
                    <a:pt x="21650" y="10304"/>
                    <a:pt x="20295" y="7363"/>
                  </a:cubicBezTo>
                  <a:cubicBezTo>
                    <a:pt x="19711" y="6132"/>
                    <a:pt x="19419" y="5110"/>
                    <a:pt x="19419" y="4631"/>
                  </a:cubicBezTo>
                  <a:cubicBezTo>
                    <a:pt x="19419" y="3692"/>
                    <a:pt x="21233" y="3379"/>
                    <a:pt x="24341" y="3379"/>
                  </a:cubicBezTo>
                  <a:close/>
                  <a:moveTo>
                    <a:pt x="960" y="0"/>
                  </a:moveTo>
                  <a:cubicBezTo>
                    <a:pt x="0" y="417"/>
                    <a:pt x="0" y="2274"/>
                    <a:pt x="668" y="2941"/>
                  </a:cubicBezTo>
                  <a:lnTo>
                    <a:pt x="2399" y="3379"/>
                  </a:lnTo>
                  <a:cubicBezTo>
                    <a:pt x="4067" y="3796"/>
                    <a:pt x="5006" y="4130"/>
                    <a:pt x="6362" y="6550"/>
                  </a:cubicBezTo>
                  <a:cubicBezTo>
                    <a:pt x="11096" y="15247"/>
                    <a:pt x="15852" y="24842"/>
                    <a:pt x="20482" y="34269"/>
                  </a:cubicBezTo>
                  <a:cubicBezTo>
                    <a:pt x="21066" y="34770"/>
                    <a:pt x="21734" y="34874"/>
                    <a:pt x="22714" y="34874"/>
                  </a:cubicBezTo>
                  <a:cubicBezTo>
                    <a:pt x="23674" y="34874"/>
                    <a:pt x="24341" y="34770"/>
                    <a:pt x="24925" y="34269"/>
                  </a:cubicBezTo>
                  <a:cubicBezTo>
                    <a:pt x="27157" y="30119"/>
                    <a:pt x="32934" y="18981"/>
                    <a:pt x="35458" y="14642"/>
                  </a:cubicBezTo>
                  <a:cubicBezTo>
                    <a:pt x="38357" y="20003"/>
                    <a:pt x="43363" y="29764"/>
                    <a:pt x="45407" y="34269"/>
                  </a:cubicBezTo>
                  <a:cubicBezTo>
                    <a:pt x="45991" y="34770"/>
                    <a:pt x="46659" y="34874"/>
                    <a:pt x="47618" y="34874"/>
                  </a:cubicBezTo>
                  <a:cubicBezTo>
                    <a:pt x="48578" y="34874"/>
                    <a:pt x="49287" y="34770"/>
                    <a:pt x="49850" y="34269"/>
                  </a:cubicBezTo>
                  <a:cubicBezTo>
                    <a:pt x="53917" y="25426"/>
                    <a:pt x="58360" y="16248"/>
                    <a:pt x="62802" y="7676"/>
                  </a:cubicBezTo>
                  <a:cubicBezTo>
                    <a:pt x="64346" y="4610"/>
                    <a:pt x="65034" y="3775"/>
                    <a:pt x="68205" y="3191"/>
                  </a:cubicBezTo>
                  <a:lnTo>
                    <a:pt x="69581" y="2941"/>
                  </a:lnTo>
                  <a:cubicBezTo>
                    <a:pt x="70332" y="2169"/>
                    <a:pt x="70144" y="334"/>
                    <a:pt x="69289" y="0"/>
                  </a:cubicBezTo>
                  <a:cubicBezTo>
                    <a:pt x="67141" y="167"/>
                    <a:pt x="64638" y="271"/>
                    <a:pt x="61843" y="271"/>
                  </a:cubicBezTo>
                  <a:cubicBezTo>
                    <a:pt x="59403" y="271"/>
                    <a:pt x="57108" y="167"/>
                    <a:pt x="53917" y="0"/>
                  </a:cubicBezTo>
                  <a:cubicBezTo>
                    <a:pt x="52937" y="355"/>
                    <a:pt x="52937" y="2357"/>
                    <a:pt x="53542" y="2941"/>
                  </a:cubicBezTo>
                  <a:lnTo>
                    <a:pt x="55169" y="3254"/>
                  </a:lnTo>
                  <a:cubicBezTo>
                    <a:pt x="56816" y="3588"/>
                    <a:pt x="57588" y="4026"/>
                    <a:pt x="57588" y="4443"/>
                  </a:cubicBezTo>
                  <a:cubicBezTo>
                    <a:pt x="57588" y="5027"/>
                    <a:pt x="57296" y="6195"/>
                    <a:pt x="56712" y="7676"/>
                  </a:cubicBezTo>
                  <a:cubicBezTo>
                    <a:pt x="55148" y="11555"/>
                    <a:pt x="53625" y="15643"/>
                    <a:pt x="51310" y="20482"/>
                  </a:cubicBezTo>
                  <a:cubicBezTo>
                    <a:pt x="49182" y="16457"/>
                    <a:pt x="46471" y="11055"/>
                    <a:pt x="44740" y="7029"/>
                  </a:cubicBezTo>
                  <a:cubicBezTo>
                    <a:pt x="44156" y="5611"/>
                    <a:pt x="43947" y="5110"/>
                    <a:pt x="43947" y="4443"/>
                  </a:cubicBezTo>
                  <a:cubicBezTo>
                    <a:pt x="43947" y="4026"/>
                    <a:pt x="45303" y="3588"/>
                    <a:pt x="47535" y="3171"/>
                  </a:cubicBezTo>
                  <a:lnTo>
                    <a:pt x="48974" y="2941"/>
                  </a:lnTo>
                  <a:cubicBezTo>
                    <a:pt x="49641" y="2607"/>
                    <a:pt x="49746" y="105"/>
                    <a:pt x="48682" y="0"/>
                  </a:cubicBezTo>
                  <a:cubicBezTo>
                    <a:pt x="42508" y="167"/>
                    <a:pt x="37669" y="271"/>
                    <a:pt x="31579" y="271"/>
                  </a:cubicBezTo>
                  <a:lnTo>
                    <a:pt x="12056" y="271"/>
                  </a:lnTo>
                  <a:cubicBezTo>
                    <a:pt x="8030" y="271"/>
                    <a:pt x="4922" y="167"/>
                    <a:pt x="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6" name="Google Shape;56;p19"/>
            <p:cNvSpPr/>
            <p:nvPr/>
          </p:nvSpPr>
          <p:spPr>
            <a:xfrm>
              <a:off x="4313700" y="2722425"/>
              <a:ext cx="1099225" cy="894300"/>
            </a:xfrm>
            <a:custGeom>
              <a:rect b="b" l="l" r="r" t="t"/>
              <a:pathLst>
                <a:path extrusionOk="0" h="35772" w="43969">
                  <a:moveTo>
                    <a:pt x="21755" y="3859"/>
                  </a:moveTo>
                  <a:cubicBezTo>
                    <a:pt x="27241" y="3859"/>
                    <a:pt x="29952" y="10867"/>
                    <a:pt x="30056" y="18981"/>
                  </a:cubicBezTo>
                  <a:cubicBezTo>
                    <a:pt x="30140" y="26510"/>
                    <a:pt x="28304" y="31933"/>
                    <a:pt x="22798" y="31933"/>
                  </a:cubicBezTo>
                  <a:cubicBezTo>
                    <a:pt x="17208" y="31933"/>
                    <a:pt x="13996" y="25488"/>
                    <a:pt x="13996" y="16728"/>
                  </a:cubicBezTo>
                  <a:cubicBezTo>
                    <a:pt x="13996" y="7634"/>
                    <a:pt x="17500" y="3859"/>
                    <a:pt x="21755" y="3859"/>
                  </a:cubicBezTo>
                  <a:close/>
                  <a:moveTo>
                    <a:pt x="22318" y="0"/>
                  </a:moveTo>
                  <a:cubicBezTo>
                    <a:pt x="10930" y="0"/>
                    <a:pt x="1" y="6612"/>
                    <a:pt x="84" y="18564"/>
                  </a:cubicBezTo>
                  <a:cubicBezTo>
                    <a:pt x="209" y="30077"/>
                    <a:pt x="10242" y="35771"/>
                    <a:pt x="21755" y="35771"/>
                  </a:cubicBezTo>
                  <a:cubicBezTo>
                    <a:pt x="33623" y="35771"/>
                    <a:pt x="43968" y="30014"/>
                    <a:pt x="43968" y="17792"/>
                  </a:cubicBezTo>
                  <a:cubicBezTo>
                    <a:pt x="43968" y="6028"/>
                    <a:pt x="33727" y="0"/>
                    <a:pt x="22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" name="Google Shape;57;p19"/>
            <p:cNvSpPr/>
            <p:nvPr/>
          </p:nvSpPr>
          <p:spPr>
            <a:xfrm>
              <a:off x="5309650" y="2693125"/>
              <a:ext cx="855725" cy="905350"/>
            </a:xfrm>
            <a:custGeom>
              <a:rect b="b" l="l" r="r" t="t"/>
              <a:pathLst>
                <a:path extrusionOk="0" h="36214" w="34229">
                  <a:moveTo>
                    <a:pt x="17251" y="0"/>
                  </a:moveTo>
                  <a:cubicBezTo>
                    <a:pt x="17209" y="0"/>
                    <a:pt x="17167" y="2"/>
                    <a:pt x="17125" y="4"/>
                  </a:cubicBezTo>
                  <a:cubicBezTo>
                    <a:pt x="14121" y="1715"/>
                    <a:pt x="7447" y="3946"/>
                    <a:pt x="3004" y="5052"/>
                  </a:cubicBezTo>
                  <a:cubicBezTo>
                    <a:pt x="2316" y="5532"/>
                    <a:pt x="2316" y="7054"/>
                    <a:pt x="3004" y="7555"/>
                  </a:cubicBezTo>
                  <a:lnTo>
                    <a:pt x="4381" y="8306"/>
                  </a:lnTo>
                  <a:cubicBezTo>
                    <a:pt x="6195" y="9307"/>
                    <a:pt x="6195" y="10308"/>
                    <a:pt x="6195" y="13645"/>
                  </a:cubicBezTo>
                  <a:lnTo>
                    <a:pt x="6195" y="26264"/>
                  </a:lnTo>
                  <a:cubicBezTo>
                    <a:pt x="6195" y="32104"/>
                    <a:pt x="5820" y="32855"/>
                    <a:pt x="2608" y="33126"/>
                  </a:cubicBezTo>
                  <a:lnTo>
                    <a:pt x="772" y="33272"/>
                  </a:lnTo>
                  <a:cubicBezTo>
                    <a:pt x="1" y="33773"/>
                    <a:pt x="1" y="35713"/>
                    <a:pt x="877" y="36213"/>
                  </a:cubicBezTo>
                  <a:cubicBezTo>
                    <a:pt x="4089" y="36025"/>
                    <a:pt x="8323" y="35942"/>
                    <a:pt x="12286" y="35942"/>
                  </a:cubicBezTo>
                  <a:cubicBezTo>
                    <a:pt x="16812" y="35942"/>
                    <a:pt x="20691" y="36025"/>
                    <a:pt x="25343" y="36213"/>
                  </a:cubicBezTo>
                  <a:cubicBezTo>
                    <a:pt x="26219" y="35713"/>
                    <a:pt x="26219" y="33773"/>
                    <a:pt x="25426" y="33272"/>
                  </a:cubicBezTo>
                  <a:lnTo>
                    <a:pt x="22339" y="33043"/>
                  </a:lnTo>
                  <a:cubicBezTo>
                    <a:pt x="19148" y="32792"/>
                    <a:pt x="18752" y="32104"/>
                    <a:pt x="18752" y="26264"/>
                  </a:cubicBezTo>
                  <a:lnTo>
                    <a:pt x="18752" y="13374"/>
                  </a:lnTo>
                  <a:cubicBezTo>
                    <a:pt x="18752" y="10204"/>
                    <a:pt x="19252" y="8368"/>
                    <a:pt x="20608" y="8368"/>
                  </a:cubicBezTo>
                  <a:cubicBezTo>
                    <a:pt x="21192" y="8368"/>
                    <a:pt x="22068" y="8452"/>
                    <a:pt x="24279" y="10037"/>
                  </a:cubicBezTo>
                  <a:cubicBezTo>
                    <a:pt x="25510" y="11038"/>
                    <a:pt x="26678" y="11559"/>
                    <a:pt x="28033" y="11559"/>
                  </a:cubicBezTo>
                  <a:cubicBezTo>
                    <a:pt x="31120" y="11559"/>
                    <a:pt x="34228" y="9953"/>
                    <a:pt x="34228" y="6116"/>
                  </a:cubicBezTo>
                  <a:cubicBezTo>
                    <a:pt x="34228" y="2966"/>
                    <a:pt x="31517" y="1193"/>
                    <a:pt x="28889" y="1193"/>
                  </a:cubicBezTo>
                  <a:cubicBezTo>
                    <a:pt x="24842" y="1193"/>
                    <a:pt x="22068" y="3946"/>
                    <a:pt x="19440" y="5365"/>
                  </a:cubicBezTo>
                  <a:cubicBezTo>
                    <a:pt x="18647" y="5198"/>
                    <a:pt x="18460" y="4948"/>
                    <a:pt x="18460" y="4364"/>
                  </a:cubicBezTo>
                  <a:cubicBezTo>
                    <a:pt x="18460" y="3613"/>
                    <a:pt x="18668" y="2466"/>
                    <a:pt x="18835" y="776"/>
                  </a:cubicBezTo>
                  <a:cubicBezTo>
                    <a:pt x="18444" y="288"/>
                    <a:pt x="17870" y="0"/>
                    <a:pt x="17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" name="Google Shape;58;p19"/>
            <p:cNvSpPr/>
            <p:nvPr/>
          </p:nvSpPr>
          <p:spPr>
            <a:xfrm>
              <a:off x="6030800" y="2094100"/>
              <a:ext cx="1347950" cy="1499675"/>
            </a:xfrm>
            <a:custGeom>
              <a:rect b="b" l="l" r="r" t="t"/>
              <a:pathLst>
                <a:path extrusionOk="0" h="59987" w="53918">
                  <a:moveTo>
                    <a:pt x="17688" y="0"/>
                  </a:moveTo>
                  <a:cubicBezTo>
                    <a:pt x="12766" y="1835"/>
                    <a:pt x="6863" y="3838"/>
                    <a:pt x="2921" y="4672"/>
                  </a:cubicBezTo>
                  <a:cubicBezTo>
                    <a:pt x="2233" y="5194"/>
                    <a:pt x="2233" y="6695"/>
                    <a:pt x="2921" y="7175"/>
                  </a:cubicBezTo>
                  <a:lnTo>
                    <a:pt x="4548" y="8030"/>
                  </a:lnTo>
                  <a:cubicBezTo>
                    <a:pt x="6488" y="9031"/>
                    <a:pt x="6488" y="9949"/>
                    <a:pt x="6488" y="13307"/>
                  </a:cubicBezTo>
                  <a:lnTo>
                    <a:pt x="6488" y="50037"/>
                  </a:lnTo>
                  <a:cubicBezTo>
                    <a:pt x="6488" y="55877"/>
                    <a:pt x="6091" y="56566"/>
                    <a:pt x="2608" y="56899"/>
                  </a:cubicBezTo>
                  <a:lnTo>
                    <a:pt x="773" y="57066"/>
                  </a:lnTo>
                  <a:cubicBezTo>
                    <a:pt x="1" y="57567"/>
                    <a:pt x="1" y="59486"/>
                    <a:pt x="877" y="59986"/>
                  </a:cubicBezTo>
                  <a:cubicBezTo>
                    <a:pt x="4256" y="59820"/>
                    <a:pt x="8219" y="59715"/>
                    <a:pt x="12661" y="59715"/>
                  </a:cubicBezTo>
                  <a:cubicBezTo>
                    <a:pt x="17104" y="59715"/>
                    <a:pt x="21171" y="59820"/>
                    <a:pt x="24279" y="59986"/>
                  </a:cubicBezTo>
                  <a:cubicBezTo>
                    <a:pt x="25134" y="59486"/>
                    <a:pt x="25134" y="57567"/>
                    <a:pt x="24363" y="57066"/>
                  </a:cubicBezTo>
                  <a:lnTo>
                    <a:pt x="22840" y="56899"/>
                  </a:lnTo>
                  <a:cubicBezTo>
                    <a:pt x="19440" y="56566"/>
                    <a:pt x="19044" y="55877"/>
                    <a:pt x="19044" y="50037"/>
                  </a:cubicBezTo>
                  <a:lnTo>
                    <a:pt x="19044" y="45198"/>
                  </a:lnTo>
                  <a:cubicBezTo>
                    <a:pt x="19044" y="43613"/>
                    <a:pt x="19524" y="43196"/>
                    <a:pt x="20191" y="43196"/>
                  </a:cubicBezTo>
                  <a:cubicBezTo>
                    <a:pt x="20212" y="43196"/>
                    <a:pt x="20234" y="43195"/>
                    <a:pt x="20255" y="43195"/>
                  </a:cubicBezTo>
                  <a:cubicBezTo>
                    <a:pt x="21211" y="43195"/>
                    <a:pt x="22101" y="43651"/>
                    <a:pt x="22631" y="44427"/>
                  </a:cubicBezTo>
                  <a:lnTo>
                    <a:pt x="29473" y="53479"/>
                  </a:lnTo>
                  <a:cubicBezTo>
                    <a:pt x="30265" y="54459"/>
                    <a:pt x="31120" y="55794"/>
                    <a:pt x="31120" y="56149"/>
                  </a:cubicBezTo>
                  <a:cubicBezTo>
                    <a:pt x="31120" y="56503"/>
                    <a:pt x="30557" y="56628"/>
                    <a:pt x="29577" y="56816"/>
                  </a:cubicBezTo>
                  <a:lnTo>
                    <a:pt x="28326" y="57066"/>
                  </a:lnTo>
                  <a:cubicBezTo>
                    <a:pt x="27533" y="57817"/>
                    <a:pt x="27742" y="59569"/>
                    <a:pt x="28701" y="59986"/>
                  </a:cubicBezTo>
                  <a:cubicBezTo>
                    <a:pt x="31412" y="59820"/>
                    <a:pt x="34875" y="59715"/>
                    <a:pt x="40590" y="59715"/>
                  </a:cubicBezTo>
                  <a:cubicBezTo>
                    <a:pt x="46201" y="59715"/>
                    <a:pt x="49767" y="59820"/>
                    <a:pt x="52771" y="59986"/>
                  </a:cubicBezTo>
                  <a:cubicBezTo>
                    <a:pt x="53730" y="59653"/>
                    <a:pt x="53918" y="57650"/>
                    <a:pt x="53146" y="57066"/>
                  </a:cubicBezTo>
                  <a:lnTo>
                    <a:pt x="51707" y="56816"/>
                  </a:lnTo>
                  <a:cubicBezTo>
                    <a:pt x="49204" y="56399"/>
                    <a:pt x="47369" y="55961"/>
                    <a:pt x="46013" y="54897"/>
                  </a:cubicBezTo>
                  <a:cubicBezTo>
                    <a:pt x="43572" y="52978"/>
                    <a:pt x="35083" y="41590"/>
                    <a:pt x="33352" y="38941"/>
                  </a:cubicBezTo>
                  <a:cubicBezTo>
                    <a:pt x="32872" y="38274"/>
                    <a:pt x="32664" y="37773"/>
                    <a:pt x="32664" y="37523"/>
                  </a:cubicBezTo>
                  <a:cubicBezTo>
                    <a:pt x="32664" y="37252"/>
                    <a:pt x="32768" y="36939"/>
                    <a:pt x="33227" y="36417"/>
                  </a:cubicBezTo>
                  <a:cubicBezTo>
                    <a:pt x="35271" y="34644"/>
                    <a:pt x="37440" y="33018"/>
                    <a:pt x="39735" y="31578"/>
                  </a:cubicBezTo>
                  <a:cubicBezTo>
                    <a:pt x="42342" y="29826"/>
                    <a:pt x="44365" y="28992"/>
                    <a:pt x="46201" y="28658"/>
                  </a:cubicBezTo>
                  <a:lnTo>
                    <a:pt x="49287" y="28074"/>
                  </a:lnTo>
                  <a:cubicBezTo>
                    <a:pt x="49976" y="27407"/>
                    <a:pt x="49892" y="25551"/>
                    <a:pt x="48891" y="25154"/>
                  </a:cubicBezTo>
                  <a:cubicBezTo>
                    <a:pt x="43218" y="25905"/>
                    <a:pt x="35188" y="26322"/>
                    <a:pt x="30641" y="26322"/>
                  </a:cubicBezTo>
                  <a:lnTo>
                    <a:pt x="28326" y="26322"/>
                  </a:lnTo>
                  <a:cubicBezTo>
                    <a:pt x="27366" y="26656"/>
                    <a:pt x="27262" y="28491"/>
                    <a:pt x="28138" y="29242"/>
                  </a:cubicBezTo>
                  <a:lnTo>
                    <a:pt x="30557" y="29576"/>
                  </a:lnTo>
                  <a:cubicBezTo>
                    <a:pt x="31412" y="29659"/>
                    <a:pt x="32393" y="29993"/>
                    <a:pt x="32393" y="30410"/>
                  </a:cubicBezTo>
                  <a:cubicBezTo>
                    <a:pt x="32393" y="30911"/>
                    <a:pt x="31913" y="31829"/>
                    <a:pt x="30078" y="33727"/>
                  </a:cubicBezTo>
                  <a:lnTo>
                    <a:pt x="26031" y="37857"/>
                  </a:lnTo>
                  <a:cubicBezTo>
                    <a:pt x="24585" y="39344"/>
                    <a:pt x="22621" y="40194"/>
                    <a:pt x="20568" y="40194"/>
                  </a:cubicBezTo>
                  <a:cubicBezTo>
                    <a:pt x="20519" y="40194"/>
                    <a:pt x="20470" y="40194"/>
                    <a:pt x="20420" y="40193"/>
                  </a:cubicBezTo>
                  <a:cubicBezTo>
                    <a:pt x="19378" y="40193"/>
                    <a:pt x="19044" y="39942"/>
                    <a:pt x="19044" y="39025"/>
                  </a:cubicBezTo>
                  <a:lnTo>
                    <a:pt x="19044" y="12786"/>
                  </a:lnTo>
                  <a:cubicBezTo>
                    <a:pt x="19044" y="7509"/>
                    <a:pt x="19169" y="3984"/>
                    <a:pt x="19357" y="563"/>
                  </a:cubicBezTo>
                  <a:cubicBezTo>
                    <a:pt x="18960" y="146"/>
                    <a:pt x="18272" y="0"/>
                    <a:pt x="17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59" name="Google Shape;59;p19"/>
          <p:cNvSpPr txBox="1"/>
          <p:nvPr/>
        </p:nvSpPr>
        <p:spPr>
          <a:xfrm>
            <a:off x="7284475" y="4960707"/>
            <a:ext cx="16239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92830"/>
              </a:buClr>
              <a:buSzPts val="4200"/>
              <a:buFont typeface="Karla"/>
              <a:buNone/>
            </a:pPr>
            <a:r>
              <a:rPr b="1" lang="en" sz="5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© 2019 The We Company. Proprietary &amp; Confidential.</a:t>
            </a:r>
            <a:endParaRPr b="1" sz="5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0" name="Google Shape;60;p19"/>
          <p:cNvSpPr txBox="1"/>
          <p:nvPr>
            <p:ph idx="1" type="subTitle"/>
          </p:nvPr>
        </p:nvSpPr>
        <p:spPr>
          <a:xfrm>
            <a:off x="5143500" y="4809900"/>
            <a:ext cx="3070800" cy="1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2" type="subTitle"/>
          </p:nvPr>
        </p:nvSpPr>
        <p:spPr>
          <a:xfrm>
            <a:off x="228225" y="1350800"/>
            <a:ext cx="3447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3" type="body"/>
          </p:nvPr>
        </p:nvSpPr>
        <p:spPr>
          <a:xfrm>
            <a:off x="228225" y="1704325"/>
            <a:ext cx="34458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Karla"/>
              <a:buChar char="_"/>
              <a:defRPr b="1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29845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Karla"/>
              <a:buChar char="_"/>
              <a:defRPr b="1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Karla"/>
              <a:buChar char="_"/>
              <a:defRPr b="1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Karla"/>
              <a:buChar char="_"/>
              <a:defRPr b="1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Karla"/>
              <a:buChar char="_"/>
              <a:defRPr b="1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Karla"/>
              <a:buChar char="_"/>
              <a:defRPr b="1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Karla"/>
              <a:buChar char="_"/>
              <a:defRPr b="1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Karla"/>
              <a:buChar char="_"/>
              <a:defRPr b="1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Karla"/>
              <a:buChar char="_"/>
              <a:defRPr b="1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type="title"/>
          </p:nvPr>
        </p:nvSpPr>
        <p:spPr>
          <a:xfrm>
            <a:off x="228225" y="107575"/>
            <a:ext cx="34470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4" type="subTitle"/>
          </p:nvPr>
        </p:nvSpPr>
        <p:spPr>
          <a:xfrm>
            <a:off x="228225" y="721475"/>
            <a:ext cx="3445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151">
          <p15:clr>
            <a:srgbClr val="FA7B17"/>
          </p15:clr>
        </p15:guide>
        <p15:guide id="3" pos="720">
          <p15:clr>
            <a:srgbClr val="FA7B17"/>
          </p15:clr>
        </p15:guide>
        <p15:guide id="4" pos="1872">
          <p15:clr>
            <a:srgbClr val="FA7B17"/>
          </p15:clr>
        </p15:guide>
        <p15:guide id="5" pos="3024">
          <p15:clr>
            <a:srgbClr val="FA7B17"/>
          </p15:clr>
        </p15:guide>
        <p15:guide id="6" pos="1296">
          <p15:clr>
            <a:srgbClr val="FA7B17"/>
          </p15:clr>
        </p15:guide>
        <p15:guide id="7" pos="3601">
          <p15:clr>
            <a:srgbClr val="FA7B17"/>
          </p15:clr>
        </p15:guide>
        <p15:guide id="8" pos="4177">
          <p15:clr>
            <a:srgbClr val="FA7B17"/>
          </p15:clr>
        </p15:guide>
        <p15:guide id="9" pos="4753">
          <p15:clr>
            <a:srgbClr val="FA7B17"/>
          </p15:clr>
        </p15:guide>
        <p15:guide id="10" orient="horz" pos="885">
          <p15:clr>
            <a:srgbClr val="FA7B17"/>
          </p15:clr>
        </p15:guide>
        <p15:guide id="11" orient="horz" pos="1620">
          <p15:clr>
            <a:srgbClr val="FA7B17"/>
          </p15:clr>
        </p15:guide>
        <p15:guide id="12" orient="horz" pos="2352">
          <p15:clr>
            <a:srgbClr val="FA7B17"/>
          </p15:clr>
        </p15:guide>
        <p15:guide id="13" orient="horz" pos="3086">
          <p15:clr>
            <a:srgbClr val="FA7B17"/>
          </p15:clr>
        </p15:guide>
        <p15:guide id="14" pos="5610">
          <p15:clr>
            <a:srgbClr val="FA7B17"/>
          </p15:clr>
        </p15:guide>
        <p15:guide id="15" pos="2448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8;p3"/>
          <p:cNvCxnSpPr/>
          <p:nvPr/>
        </p:nvCxnSpPr>
        <p:spPr>
          <a:xfrm>
            <a:off x="253175" y="3678450"/>
            <a:ext cx="4199700" cy="7500"/>
          </a:xfrm>
          <a:prstGeom prst="straightConnector1">
            <a:avLst/>
          </a:prstGeom>
          <a:noFill/>
          <a:ln cap="flat" cmpd="sng" w="28575">
            <a:solidFill>
              <a:srgbClr val="25272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3" name="Google Shape;1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4"/>
          <p:cNvCxnSpPr/>
          <p:nvPr/>
        </p:nvCxnSpPr>
        <p:spPr>
          <a:xfrm>
            <a:off x="8345916" y="4316588"/>
            <a:ext cx="798000" cy="0"/>
          </a:xfrm>
          <a:prstGeom prst="straightConnector1">
            <a:avLst/>
          </a:prstGeom>
          <a:noFill/>
          <a:ln cap="flat" cmpd="sng" w="28575">
            <a:solidFill>
              <a:srgbClr val="25272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4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2"/>
          <p:cNvSpPr txBox="1"/>
          <p:nvPr/>
        </p:nvSpPr>
        <p:spPr>
          <a:xfrm>
            <a:off x="6013700" y="4960700"/>
            <a:ext cx="2894700" cy="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292830"/>
              </a:buClr>
              <a:buSzPts val="4200"/>
              <a:buFont typeface="Karla"/>
              <a:buNone/>
            </a:pPr>
            <a:r>
              <a:rPr b="1" lang="en" sz="5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© 2023 Proprietary &amp; Confidential.</a:t>
            </a:r>
            <a:endParaRPr b="1" sz="5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12" name="Google Shape;112;p32"/>
          <p:cNvGrpSpPr/>
          <p:nvPr/>
        </p:nvGrpSpPr>
        <p:grpSpPr>
          <a:xfrm>
            <a:off x="8392927" y="4800600"/>
            <a:ext cx="512357" cy="109477"/>
            <a:chOff x="232900" y="2094100"/>
            <a:chExt cx="7145850" cy="1522625"/>
          </a:xfrm>
        </p:grpSpPr>
        <p:sp>
          <p:nvSpPr>
            <p:cNvPr id="113" name="Google Shape;113;p32"/>
            <p:cNvSpPr/>
            <p:nvPr/>
          </p:nvSpPr>
          <p:spPr>
            <a:xfrm>
              <a:off x="232900" y="2744850"/>
              <a:ext cx="1759375" cy="871875"/>
            </a:xfrm>
            <a:custGeom>
              <a:rect b="b" l="l" r="r" t="t"/>
              <a:pathLst>
                <a:path extrusionOk="0" h="34875" w="70375">
                  <a:moveTo>
                    <a:pt x="24362" y="3379"/>
                  </a:moveTo>
                  <a:lnTo>
                    <a:pt x="24362" y="3400"/>
                  </a:lnTo>
                  <a:cubicBezTo>
                    <a:pt x="24588" y="3394"/>
                    <a:pt x="24813" y="3391"/>
                    <a:pt x="25038" y="3391"/>
                  </a:cubicBezTo>
                  <a:cubicBezTo>
                    <a:pt x="26372" y="3391"/>
                    <a:pt x="27693" y="3496"/>
                    <a:pt x="29013" y="3692"/>
                  </a:cubicBezTo>
                  <a:cubicBezTo>
                    <a:pt x="30953" y="4026"/>
                    <a:pt x="32580" y="6737"/>
                    <a:pt x="32580" y="8051"/>
                  </a:cubicBezTo>
                  <a:cubicBezTo>
                    <a:pt x="32622" y="8886"/>
                    <a:pt x="32518" y="9741"/>
                    <a:pt x="32288" y="10554"/>
                  </a:cubicBezTo>
                  <a:cubicBezTo>
                    <a:pt x="31808" y="12223"/>
                    <a:pt x="28534" y="18230"/>
                    <a:pt x="27157" y="20503"/>
                  </a:cubicBezTo>
                  <a:cubicBezTo>
                    <a:pt x="25530" y="17833"/>
                    <a:pt x="21651" y="10304"/>
                    <a:pt x="20316" y="7363"/>
                  </a:cubicBezTo>
                  <a:cubicBezTo>
                    <a:pt x="19732" y="6132"/>
                    <a:pt x="19440" y="5110"/>
                    <a:pt x="19440" y="4631"/>
                  </a:cubicBezTo>
                  <a:cubicBezTo>
                    <a:pt x="19440" y="3692"/>
                    <a:pt x="21275" y="3379"/>
                    <a:pt x="24362" y="3379"/>
                  </a:cubicBezTo>
                  <a:close/>
                  <a:moveTo>
                    <a:pt x="1002" y="0"/>
                  </a:moveTo>
                  <a:cubicBezTo>
                    <a:pt x="0" y="417"/>
                    <a:pt x="0" y="2274"/>
                    <a:pt x="668" y="2941"/>
                  </a:cubicBezTo>
                  <a:lnTo>
                    <a:pt x="2441" y="3379"/>
                  </a:lnTo>
                  <a:cubicBezTo>
                    <a:pt x="4089" y="3796"/>
                    <a:pt x="5048" y="4130"/>
                    <a:pt x="6383" y="6550"/>
                  </a:cubicBezTo>
                  <a:cubicBezTo>
                    <a:pt x="11118" y="15247"/>
                    <a:pt x="15873" y="24842"/>
                    <a:pt x="20483" y="34269"/>
                  </a:cubicBezTo>
                  <a:cubicBezTo>
                    <a:pt x="21067" y="34770"/>
                    <a:pt x="21755" y="34874"/>
                    <a:pt x="22735" y="34874"/>
                  </a:cubicBezTo>
                  <a:cubicBezTo>
                    <a:pt x="23716" y="34874"/>
                    <a:pt x="24362" y="34770"/>
                    <a:pt x="24967" y="34269"/>
                  </a:cubicBezTo>
                  <a:cubicBezTo>
                    <a:pt x="27157" y="30119"/>
                    <a:pt x="32976" y="18981"/>
                    <a:pt x="35479" y="14642"/>
                  </a:cubicBezTo>
                  <a:cubicBezTo>
                    <a:pt x="38399" y="20003"/>
                    <a:pt x="43405" y="29764"/>
                    <a:pt x="45449" y="34269"/>
                  </a:cubicBezTo>
                  <a:cubicBezTo>
                    <a:pt x="46012" y="34770"/>
                    <a:pt x="46701" y="34874"/>
                    <a:pt x="47660" y="34874"/>
                  </a:cubicBezTo>
                  <a:cubicBezTo>
                    <a:pt x="48599" y="34874"/>
                    <a:pt x="49329" y="34770"/>
                    <a:pt x="49871" y="34269"/>
                  </a:cubicBezTo>
                  <a:cubicBezTo>
                    <a:pt x="53938" y="25426"/>
                    <a:pt x="58381" y="16248"/>
                    <a:pt x="62824" y="7676"/>
                  </a:cubicBezTo>
                  <a:cubicBezTo>
                    <a:pt x="64388" y="4610"/>
                    <a:pt x="65055" y="3775"/>
                    <a:pt x="68247" y="3191"/>
                  </a:cubicBezTo>
                  <a:lnTo>
                    <a:pt x="69602" y="2941"/>
                  </a:lnTo>
                  <a:cubicBezTo>
                    <a:pt x="70374" y="2169"/>
                    <a:pt x="70166" y="334"/>
                    <a:pt x="69310" y="0"/>
                  </a:cubicBezTo>
                  <a:cubicBezTo>
                    <a:pt x="67183" y="167"/>
                    <a:pt x="64680" y="271"/>
                    <a:pt x="61864" y="271"/>
                  </a:cubicBezTo>
                  <a:cubicBezTo>
                    <a:pt x="59445" y="271"/>
                    <a:pt x="57150" y="167"/>
                    <a:pt x="53938" y="0"/>
                  </a:cubicBezTo>
                  <a:cubicBezTo>
                    <a:pt x="52979" y="355"/>
                    <a:pt x="52979" y="2357"/>
                    <a:pt x="53563" y="2941"/>
                  </a:cubicBezTo>
                  <a:lnTo>
                    <a:pt x="55190" y="3254"/>
                  </a:lnTo>
                  <a:cubicBezTo>
                    <a:pt x="56858" y="3588"/>
                    <a:pt x="57609" y="4026"/>
                    <a:pt x="57609" y="4443"/>
                  </a:cubicBezTo>
                  <a:cubicBezTo>
                    <a:pt x="57609" y="5027"/>
                    <a:pt x="57317" y="6195"/>
                    <a:pt x="56712" y="7676"/>
                  </a:cubicBezTo>
                  <a:cubicBezTo>
                    <a:pt x="55190" y="11555"/>
                    <a:pt x="53667" y="15643"/>
                    <a:pt x="51331" y="20482"/>
                  </a:cubicBezTo>
                  <a:cubicBezTo>
                    <a:pt x="49204" y="16457"/>
                    <a:pt x="46513" y="11055"/>
                    <a:pt x="44761" y="7029"/>
                  </a:cubicBezTo>
                  <a:cubicBezTo>
                    <a:pt x="44198" y="5611"/>
                    <a:pt x="43989" y="5110"/>
                    <a:pt x="43989" y="4443"/>
                  </a:cubicBezTo>
                  <a:cubicBezTo>
                    <a:pt x="43989" y="4026"/>
                    <a:pt x="45324" y="3588"/>
                    <a:pt x="47577" y="3171"/>
                  </a:cubicBezTo>
                  <a:lnTo>
                    <a:pt x="49016" y="2941"/>
                  </a:lnTo>
                  <a:cubicBezTo>
                    <a:pt x="49704" y="2607"/>
                    <a:pt x="49788" y="105"/>
                    <a:pt x="48724" y="0"/>
                  </a:cubicBezTo>
                  <a:cubicBezTo>
                    <a:pt x="42550" y="167"/>
                    <a:pt x="37711" y="271"/>
                    <a:pt x="31621" y="271"/>
                  </a:cubicBezTo>
                  <a:lnTo>
                    <a:pt x="12098" y="271"/>
                  </a:lnTo>
                  <a:cubicBezTo>
                    <a:pt x="8031" y="271"/>
                    <a:pt x="4944" y="167"/>
                    <a:pt x="10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825" lIns="91825" spcFirstLastPara="1" rIns="91825" wrap="square" tIns="91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434343"/>
                </a:solidFill>
              </a:endParaRPr>
            </a:p>
          </p:txBody>
        </p:sp>
        <p:sp>
          <p:nvSpPr>
            <p:cNvPr id="114" name="Google Shape;114;p32"/>
            <p:cNvSpPr/>
            <p:nvPr/>
          </p:nvSpPr>
          <p:spPr>
            <a:xfrm>
              <a:off x="1808700" y="2722950"/>
              <a:ext cx="925050" cy="893775"/>
            </a:xfrm>
            <a:custGeom>
              <a:rect b="b" l="l" r="r" t="t"/>
              <a:pathLst>
                <a:path extrusionOk="0" h="35751" w="37002">
                  <a:moveTo>
                    <a:pt x="20191" y="3838"/>
                  </a:moveTo>
                  <a:cubicBezTo>
                    <a:pt x="23465" y="3838"/>
                    <a:pt x="25321" y="5674"/>
                    <a:pt x="25321" y="8427"/>
                  </a:cubicBezTo>
                  <a:cubicBezTo>
                    <a:pt x="25321" y="9282"/>
                    <a:pt x="25134" y="10095"/>
                    <a:pt x="24654" y="10346"/>
                  </a:cubicBezTo>
                  <a:cubicBezTo>
                    <a:pt x="23569" y="10930"/>
                    <a:pt x="22026" y="11096"/>
                    <a:pt x="20670" y="11096"/>
                  </a:cubicBezTo>
                  <a:lnTo>
                    <a:pt x="17104" y="11096"/>
                  </a:lnTo>
                  <a:cubicBezTo>
                    <a:pt x="13996" y="11096"/>
                    <a:pt x="12661" y="11034"/>
                    <a:pt x="12661" y="9845"/>
                  </a:cubicBezTo>
                  <a:cubicBezTo>
                    <a:pt x="12661" y="7154"/>
                    <a:pt x="16123" y="3838"/>
                    <a:pt x="20191" y="3838"/>
                  </a:cubicBezTo>
                  <a:close/>
                  <a:moveTo>
                    <a:pt x="20858" y="0"/>
                  </a:moveTo>
                  <a:cubicBezTo>
                    <a:pt x="8802" y="0"/>
                    <a:pt x="0" y="8176"/>
                    <a:pt x="0" y="18709"/>
                  </a:cubicBezTo>
                  <a:cubicBezTo>
                    <a:pt x="0" y="27824"/>
                    <a:pt x="7050" y="35750"/>
                    <a:pt x="20086" y="35750"/>
                  </a:cubicBezTo>
                  <a:cubicBezTo>
                    <a:pt x="25885" y="35750"/>
                    <a:pt x="33060" y="33331"/>
                    <a:pt x="37002" y="26239"/>
                  </a:cubicBezTo>
                  <a:cubicBezTo>
                    <a:pt x="37002" y="24933"/>
                    <a:pt x="35764" y="24264"/>
                    <a:pt x="34753" y="24264"/>
                  </a:cubicBezTo>
                  <a:cubicBezTo>
                    <a:pt x="34666" y="24264"/>
                    <a:pt x="34581" y="24269"/>
                    <a:pt x="34499" y="24278"/>
                  </a:cubicBezTo>
                  <a:cubicBezTo>
                    <a:pt x="31892" y="28158"/>
                    <a:pt x="28200" y="28638"/>
                    <a:pt x="25488" y="28638"/>
                  </a:cubicBezTo>
                  <a:cubicBezTo>
                    <a:pt x="16520" y="28638"/>
                    <a:pt x="11868" y="22547"/>
                    <a:pt x="11868" y="16290"/>
                  </a:cubicBezTo>
                  <a:cubicBezTo>
                    <a:pt x="11868" y="14955"/>
                    <a:pt x="12077" y="14767"/>
                    <a:pt x="14288" y="14767"/>
                  </a:cubicBezTo>
                  <a:lnTo>
                    <a:pt x="32830" y="14767"/>
                  </a:lnTo>
                  <a:cubicBezTo>
                    <a:pt x="35855" y="14767"/>
                    <a:pt x="36334" y="13620"/>
                    <a:pt x="36334" y="12035"/>
                  </a:cubicBezTo>
                  <a:cubicBezTo>
                    <a:pt x="36334" y="5590"/>
                    <a:pt x="30911" y="0"/>
                    <a:pt x="208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825" lIns="91825" spcFirstLastPara="1" rIns="91825" wrap="square" tIns="91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434343"/>
                </a:solidFill>
              </a:endParaRPr>
            </a:p>
          </p:txBody>
        </p:sp>
        <p:sp>
          <p:nvSpPr>
            <p:cNvPr id="115" name="Google Shape;115;p32"/>
            <p:cNvSpPr/>
            <p:nvPr/>
          </p:nvSpPr>
          <p:spPr>
            <a:xfrm>
              <a:off x="2729050" y="2744850"/>
              <a:ext cx="1758325" cy="871875"/>
            </a:xfrm>
            <a:custGeom>
              <a:rect b="b" l="l" r="r" t="t"/>
              <a:pathLst>
                <a:path extrusionOk="0" h="34875" w="70333">
                  <a:moveTo>
                    <a:pt x="24341" y="3379"/>
                  </a:moveTo>
                  <a:lnTo>
                    <a:pt x="24341" y="3400"/>
                  </a:lnTo>
                  <a:cubicBezTo>
                    <a:pt x="24564" y="3394"/>
                    <a:pt x="24787" y="3391"/>
                    <a:pt x="25011" y="3391"/>
                  </a:cubicBezTo>
                  <a:cubicBezTo>
                    <a:pt x="26336" y="3391"/>
                    <a:pt x="27672" y="3496"/>
                    <a:pt x="28992" y="3692"/>
                  </a:cubicBezTo>
                  <a:cubicBezTo>
                    <a:pt x="30932" y="4026"/>
                    <a:pt x="32559" y="6737"/>
                    <a:pt x="32559" y="8051"/>
                  </a:cubicBezTo>
                  <a:cubicBezTo>
                    <a:pt x="32580" y="8886"/>
                    <a:pt x="32496" y="9741"/>
                    <a:pt x="32288" y="10554"/>
                  </a:cubicBezTo>
                  <a:cubicBezTo>
                    <a:pt x="31787" y="12223"/>
                    <a:pt x="28492" y="18230"/>
                    <a:pt x="27157" y="20503"/>
                  </a:cubicBezTo>
                  <a:cubicBezTo>
                    <a:pt x="25488" y="17833"/>
                    <a:pt x="21650" y="10304"/>
                    <a:pt x="20295" y="7363"/>
                  </a:cubicBezTo>
                  <a:cubicBezTo>
                    <a:pt x="19711" y="6132"/>
                    <a:pt x="19419" y="5110"/>
                    <a:pt x="19419" y="4631"/>
                  </a:cubicBezTo>
                  <a:cubicBezTo>
                    <a:pt x="19419" y="3692"/>
                    <a:pt x="21233" y="3379"/>
                    <a:pt x="24341" y="3379"/>
                  </a:cubicBezTo>
                  <a:close/>
                  <a:moveTo>
                    <a:pt x="960" y="0"/>
                  </a:moveTo>
                  <a:cubicBezTo>
                    <a:pt x="0" y="417"/>
                    <a:pt x="0" y="2274"/>
                    <a:pt x="668" y="2941"/>
                  </a:cubicBezTo>
                  <a:lnTo>
                    <a:pt x="2399" y="3379"/>
                  </a:lnTo>
                  <a:cubicBezTo>
                    <a:pt x="4067" y="3796"/>
                    <a:pt x="5006" y="4130"/>
                    <a:pt x="6362" y="6550"/>
                  </a:cubicBezTo>
                  <a:cubicBezTo>
                    <a:pt x="11096" y="15247"/>
                    <a:pt x="15852" y="24842"/>
                    <a:pt x="20482" y="34269"/>
                  </a:cubicBezTo>
                  <a:cubicBezTo>
                    <a:pt x="21066" y="34770"/>
                    <a:pt x="21734" y="34874"/>
                    <a:pt x="22714" y="34874"/>
                  </a:cubicBezTo>
                  <a:cubicBezTo>
                    <a:pt x="23674" y="34874"/>
                    <a:pt x="24341" y="34770"/>
                    <a:pt x="24925" y="34269"/>
                  </a:cubicBezTo>
                  <a:cubicBezTo>
                    <a:pt x="27157" y="30119"/>
                    <a:pt x="32934" y="18981"/>
                    <a:pt x="35458" y="14642"/>
                  </a:cubicBezTo>
                  <a:cubicBezTo>
                    <a:pt x="38357" y="20003"/>
                    <a:pt x="43363" y="29764"/>
                    <a:pt x="45407" y="34269"/>
                  </a:cubicBezTo>
                  <a:cubicBezTo>
                    <a:pt x="45991" y="34770"/>
                    <a:pt x="46659" y="34874"/>
                    <a:pt x="47618" y="34874"/>
                  </a:cubicBezTo>
                  <a:cubicBezTo>
                    <a:pt x="48578" y="34874"/>
                    <a:pt x="49287" y="34770"/>
                    <a:pt x="49850" y="34269"/>
                  </a:cubicBezTo>
                  <a:cubicBezTo>
                    <a:pt x="53917" y="25426"/>
                    <a:pt x="58360" y="16248"/>
                    <a:pt x="62802" y="7676"/>
                  </a:cubicBezTo>
                  <a:cubicBezTo>
                    <a:pt x="64346" y="4610"/>
                    <a:pt x="65034" y="3775"/>
                    <a:pt x="68205" y="3191"/>
                  </a:cubicBezTo>
                  <a:lnTo>
                    <a:pt x="69581" y="2941"/>
                  </a:lnTo>
                  <a:cubicBezTo>
                    <a:pt x="70332" y="2169"/>
                    <a:pt x="70144" y="334"/>
                    <a:pt x="69289" y="0"/>
                  </a:cubicBezTo>
                  <a:cubicBezTo>
                    <a:pt x="67141" y="167"/>
                    <a:pt x="64638" y="271"/>
                    <a:pt x="61843" y="271"/>
                  </a:cubicBezTo>
                  <a:cubicBezTo>
                    <a:pt x="59403" y="271"/>
                    <a:pt x="57108" y="167"/>
                    <a:pt x="53917" y="0"/>
                  </a:cubicBezTo>
                  <a:cubicBezTo>
                    <a:pt x="52937" y="355"/>
                    <a:pt x="52937" y="2357"/>
                    <a:pt x="53542" y="2941"/>
                  </a:cubicBezTo>
                  <a:lnTo>
                    <a:pt x="55169" y="3254"/>
                  </a:lnTo>
                  <a:cubicBezTo>
                    <a:pt x="56816" y="3588"/>
                    <a:pt x="57588" y="4026"/>
                    <a:pt x="57588" y="4443"/>
                  </a:cubicBezTo>
                  <a:cubicBezTo>
                    <a:pt x="57588" y="5027"/>
                    <a:pt x="57296" y="6195"/>
                    <a:pt x="56712" y="7676"/>
                  </a:cubicBezTo>
                  <a:cubicBezTo>
                    <a:pt x="55148" y="11555"/>
                    <a:pt x="53625" y="15643"/>
                    <a:pt x="51310" y="20482"/>
                  </a:cubicBezTo>
                  <a:cubicBezTo>
                    <a:pt x="49182" y="16457"/>
                    <a:pt x="46471" y="11055"/>
                    <a:pt x="44740" y="7029"/>
                  </a:cubicBezTo>
                  <a:cubicBezTo>
                    <a:pt x="44156" y="5611"/>
                    <a:pt x="43947" y="5110"/>
                    <a:pt x="43947" y="4443"/>
                  </a:cubicBezTo>
                  <a:cubicBezTo>
                    <a:pt x="43947" y="4026"/>
                    <a:pt x="45303" y="3588"/>
                    <a:pt x="47535" y="3171"/>
                  </a:cubicBezTo>
                  <a:lnTo>
                    <a:pt x="48974" y="2941"/>
                  </a:lnTo>
                  <a:cubicBezTo>
                    <a:pt x="49641" y="2607"/>
                    <a:pt x="49746" y="105"/>
                    <a:pt x="48682" y="0"/>
                  </a:cubicBezTo>
                  <a:cubicBezTo>
                    <a:pt x="42508" y="167"/>
                    <a:pt x="37669" y="271"/>
                    <a:pt x="31579" y="271"/>
                  </a:cubicBezTo>
                  <a:lnTo>
                    <a:pt x="12056" y="271"/>
                  </a:lnTo>
                  <a:cubicBezTo>
                    <a:pt x="8030" y="271"/>
                    <a:pt x="4922" y="167"/>
                    <a:pt x="96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825" lIns="91825" spcFirstLastPara="1" rIns="91825" wrap="square" tIns="91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434343"/>
                </a:solidFill>
              </a:endParaRPr>
            </a:p>
          </p:txBody>
        </p:sp>
        <p:sp>
          <p:nvSpPr>
            <p:cNvPr id="116" name="Google Shape;116;p32"/>
            <p:cNvSpPr/>
            <p:nvPr/>
          </p:nvSpPr>
          <p:spPr>
            <a:xfrm>
              <a:off x="4313700" y="2722425"/>
              <a:ext cx="1099225" cy="894300"/>
            </a:xfrm>
            <a:custGeom>
              <a:rect b="b" l="l" r="r" t="t"/>
              <a:pathLst>
                <a:path extrusionOk="0" h="35772" w="43969">
                  <a:moveTo>
                    <a:pt x="21755" y="3859"/>
                  </a:moveTo>
                  <a:cubicBezTo>
                    <a:pt x="27241" y="3859"/>
                    <a:pt x="29952" y="10867"/>
                    <a:pt x="30056" y="18981"/>
                  </a:cubicBezTo>
                  <a:cubicBezTo>
                    <a:pt x="30140" y="26510"/>
                    <a:pt x="28304" y="31933"/>
                    <a:pt x="22798" y="31933"/>
                  </a:cubicBezTo>
                  <a:cubicBezTo>
                    <a:pt x="17208" y="31933"/>
                    <a:pt x="13996" y="25488"/>
                    <a:pt x="13996" y="16728"/>
                  </a:cubicBezTo>
                  <a:cubicBezTo>
                    <a:pt x="13996" y="7634"/>
                    <a:pt x="17500" y="3859"/>
                    <a:pt x="21755" y="3859"/>
                  </a:cubicBezTo>
                  <a:close/>
                  <a:moveTo>
                    <a:pt x="22318" y="0"/>
                  </a:moveTo>
                  <a:cubicBezTo>
                    <a:pt x="10930" y="0"/>
                    <a:pt x="1" y="6612"/>
                    <a:pt x="84" y="18564"/>
                  </a:cubicBezTo>
                  <a:cubicBezTo>
                    <a:pt x="209" y="30077"/>
                    <a:pt x="10242" y="35771"/>
                    <a:pt x="21755" y="35771"/>
                  </a:cubicBezTo>
                  <a:cubicBezTo>
                    <a:pt x="33623" y="35771"/>
                    <a:pt x="43968" y="30014"/>
                    <a:pt x="43968" y="17792"/>
                  </a:cubicBezTo>
                  <a:cubicBezTo>
                    <a:pt x="43968" y="6028"/>
                    <a:pt x="33727" y="0"/>
                    <a:pt x="22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825" lIns="91825" spcFirstLastPara="1" rIns="91825" wrap="square" tIns="91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434343"/>
                </a:solidFill>
              </a:endParaRPr>
            </a:p>
          </p:txBody>
        </p:sp>
        <p:sp>
          <p:nvSpPr>
            <p:cNvPr id="117" name="Google Shape;117;p32"/>
            <p:cNvSpPr/>
            <p:nvPr/>
          </p:nvSpPr>
          <p:spPr>
            <a:xfrm>
              <a:off x="5309650" y="2693125"/>
              <a:ext cx="855725" cy="905350"/>
            </a:xfrm>
            <a:custGeom>
              <a:rect b="b" l="l" r="r" t="t"/>
              <a:pathLst>
                <a:path extrusionOk="0" h="36214" w="34229">
                  <a:moveTo>
                    <a:pt x="17251" y="0"/>
                  </a:moveTo>
                  <a:cubicBezTo>
                    <a:pt x="17209" y="0"/>
                    <a:pt x="17167" y="2"/>
                    <a:pt x="17125" y="4"/>
                  </a:cubicBezTo>
                  <a:cubicBezTo>
                    <a:pt x="14121" y="1715"/>
                    <a:pt x="7447" y="3946"/>
                    <a:pt x="3004" y="5052"/>
                  </a:cubicBezTo>
                  <a:cubicBezTo>
                    <a:pt x="2316" y="5532"/>
                    <a:pt x="2316" y="7054"/>
                    <a:pt x="3004" y="7555"/>
                  </a:cubicBezTo>
                  <a:lnTo>
                    <a:pt x="4381" y="8306"/>
                  </a:lnTo>
                  <a:cubicBezTo>
                    <a:pt x="6195" y="9307"/>
                    <a:pt x="6195" y="10308"/>
                    <a:pt x="6195" y="13645"/>
                  </a:cubicBezTo>
                  <a:lnTo>
                    <a:pt x="6195" y="26264"/>
                  </a:lnTo>
                  <a:cubicBezTo>
                    <a:pt x="6195" y="32104"/>
                    <a:pt x="5820" y="32855"/>
                    <a:pt x="2608" y="33126"/>
                  </a:cubicBezTo>
                  <a:lnTo>
                    <a:pt x="772" y="33272"/>
                  </a:lnTo>
                  <a:cubicBezTo>
                    <a:pt x="1" y="33773"/>
                    <a:pt x="1" y="35713"/>
                    <a:pt x="877" y="36213"/>
                  </a:cubicBezTo>
                  <a:cubicBezTo>
                    <a:pt x="4089" y="36025"/>
                    <a:pt x="8323" y="35942"/>
                    <a:pt x="12286" y="35942"/>
                  </a:cubicBezTo>
                  <a:cubicBezTo>
                    <a:pt x="16812" y="35942"/>
                    <a:pt x="20691" y="36025"/>
                    <a:pt x="25343" y="36213"/>
                  </a:cubicBezTo>
                  <a:cubicBezTo>
                    <a:pt x="26219" y="35713"/>
                    <a:pt x="26219" y="33773"/>
                    <a:pt x="25426" y="33272"/>
                  </a:cubicBezTo>
                  <a:lnTo>
                    <a:pt x="22339" y="33043"/>
                  </a:lnTo>
                  <a:cubicBezTo>
                    <a:pt x="19148" y="32792"/>
                    <a:pt x="18752" y="32104"/>
                    <a:pt x="18752" y="26264"/>
                  </a:cubicBezTo>
                  <a:lnTo>
                    <a:pt x="18752" y="13374"/>
                  </a:lnTo>
                  <a:cubicBezTo>
                    <a:pt x="18752" y="10204"/>
                    <a:pt x="19252" y="8368"/>
                    <a:pt x="20608" y="8368"/>
                  </a:cubicBezTo>
                  <a:cubicBezTo>
                    <a:pt x="21192" y="8368"/>
                    <a:pt x="22068" y="8452"/>
                    <a:pt x="24279" y="10037"/>
                  </a:cubicBezTo>
                  <a:cubicBezTo>
                    <a:pt x="25510" y="11038"/>
                    <a:pt x="26678" y="11559"/>
                    <a:pt x="28033" y="11559"/>
                  </a:cubicBezTo>
                  <a:cubicBezTo>
                    <a:pt x="31120" y="11559"/>
                    <a:pt x="34228" y="9953"/>
                    <a:pt x="34228" y="6116"/>
                  </a:cubicBezTo>
                  <a:cubicBezTo>
                    <a:pt x="34228" y="2966"/>
                    <a:pt x="31517" y="1193"/>
                    <a:pt x="28889" y="1193"/>
                  </a:cubicBezTo>
                  <a:cubicBezTo>
                    <a:pt x="24842" y="1193"/>
                    <a:pt x="22068" y="3946"/>
                    <a:pt x="19440" y="5365"/>
                  </a:cubicBezTo>
                  <a:cubicBezTo>
                    <a:pt x="18647" y="5198"/>
                    <a:pt x="18460" y="4948"/>
                    <a:pt x="18460" y="4364"/>
                  </a:cubicBezTo>
                  <a:cubicBezTo>
                    <a:pt x="18460" y="3613"/>
                    <a:pt x="18668" y="2466"/>
                    <a:pt x="18835" y="776"/>
                  </a:cubicBezTo>
                  <a:cubicBezTo>
                    <a:pt x="18444" y="288"/>
                    <a:pt x="17870" y="0"/>
                    <a:pt x="17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825" lIns="91825" spcFirstLastPara="1" rIns="91825" wrap="square" tIns="91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434343"/>
                </a:solidFill>
              </a:endParaRPr>
            </a:p>
          </p:txBody>
        </p:sp>
        <p:sp>
          <p:nvSpPr>
            <p:cNvPr id="118" name="Google Shape;118;p32"/>
            <p:cNvSpPr/>
            <p:nvPr/>
          </p:nvSpPr>
          <p:spPr>
            <a:xfrm>
              <a:off x="6030800" y="2094100"/>
              <a:ext cx="1347950" cy="1499675"/>
            </a:xfrm>
            <a:custGeom>
              <a:rect b="b" l="l" r="r" t="t"/>
              <a:pathLst>
                <a:path extrusionOk="0" h="59987" w="53918">
                  <a:moveTo>
                    <a:pt x="17688" y="0"/>
                  </a:moveTo>
                  <a:cubicBezTo>
                    <a:pt x="12766" y="1835"/>
                    <a:pt x="6863" y="3838"/>
                    <a:pt x="2921" y="4672"/>
                  </a:cubicBezTo>
                  <a:cubicBezTo>
                    <a:pt x="2233" y="5194"/>
                    <a:pt x="2233" y="6695"/>
                    <a:pt x="2921" y="7175"/>
                  </a:cubicBezTo>
                  <a:lnTo>
                    <a:pt x="4548" y="8030"/>
                  </a:lnTo>
                  <a:cubicBezTo>
                    <a:pt x="6488" y="9031"/>
                    <a:pt x="6488" y="9949"/>
                    <a:pt x="6488" y="13307"/>
                  </a:cubicBezTo>
                  <a:lnTo>
                    <a:pt x="6488" y="50037"/>
                  </a:lnTo>
                  <a:cubicBezTo>
                    <a:pt x="6488" y="55877"/>
                    <a:pt x="6091" y="56566"/>
                    <a:pt x="2608" y="56899"/>
                  </a:cubicBezTo>
                  <a:lnTo>
                    <a:pt x="773" y="57066"/>
                  </a:lnTo>
                  <a:cubicBezTo>
                    <a:pt x="1" y="57567"/>
                    <a:pt x="1" y="59486"/>
                    <a:pt x="877" y="59986"/>
                  </a:cubicBezTo>
                  <a:cubicBezTo>
                    <a:pt x="4256" y="59820"/>
                    <a:pt x="8219" y="59715"/>
                    <a:pt x="12661" y="59715"/>
                  </a:cubicBezTo>
                  <a:cubicBezTo>
                    <a:pt x="17104" y="59715"/>
                    <a:pt x="21171" y="59820"/>
                    <a:pt x="24279" y="59986"/>
                  </a:cubicBezTo>
                  <a:cubicBezTo>
                    <a:pt x="25134" y="59486"/>
                    <a:pt x="25134" y="57567"/>
                    <a:pt x="24363" y="57066"/>
                  </a:cubicBezTo>
                  <a:lnTo>
                    <a:pt x="22840" y="56899"/>
                  </a:lnTo>
                  <a:cubicBezTo>
                    <a:pt x="19440" y="56566"/>
                    <a:pt x="19044" y="55877"/>
                    <a:pt x="19044" y="50037"/>
                  </a:cubicBezTo>
                  <a:lnTo>
                    <a:pt x="19044" y="45198"/>
                  </a:lnTo>
                  <a:cubicBezTo>
                    <a:pt x="19044" y="43613"/>
                    <a:pt x="19524" y="43196"/>
                    <a:pt x="20191" y="43196"/>
                  </a:cubicBezTo>
                  <a:cubicBezTo>
                    <a:pt x="20212" y="43196"/>
                    <a:pt x="20234" y="43195"/>
                    <a:pt x="20255" y="43195"/>
                  </a:cubicBezTo>
                  <a:cubicBezTo>
                    <a:pt x="21211" y="43195"/>
                    <a:pt x="22101" y="43651"/>
                    <a:pt x="22631" y="44427"/>
                  </a:cubicBezTo>
                  <a:lnTo>
                    <a:pt x="29473" y="53479"/>
                  </a:lnTo>
                  <a:cubicBezTo>
                    <a:pt x="30265" y="54459"/>
                    <a:pt x="31120" y="55794"/>
                    <a:pt x="31120" y="56149"/>
                  </a:cubicBezTo>
                  <a:cubicBezTo>
                    <a:pt x="31120" y="56503"/>
                    <a:pt x="30557" y="56628"/>
                    <a:pt x="29577" y="56816"/>
                  </a:cubicBezTo>
                  <a:lnTo>
                    <a:pt x="28326" y="57066"/>
                  </a:lnTo>
                  <a:cubicBezTo>
                    <a:pt x="27533" y="57817"/>
                    <a:pt x="27742" y="59569"/>
                    <a:pt x="28701" y="59986"/>
                  </a:cubicBezTo>
                  <a:cubicBezTo>
                    <a:pt x="31412" y="59820"/>
                    <a:pt x="34875" y="59715"/>
                    <a:pt x="40590" y="59715"/>
                  </a:cubicBezTo>
                  <a:cubicBezTo>
                    <a:pt x="46201" y="59715"/>
                    <a:pt x="49767" y="59820"/>
                    <a:pt x="52771" y="59986"/>
                  </a:cubicBezTo>
                  <a:cubicBezTo>
                    <a:pt x="53730" y="59653"/>
                    <a:pt x="53918" y="57650"/>
                    <a:pt x="53146" y="57066"/>
                  </a:cubicBezTo>
                  <a:lnTo>
                    <a:pt x="51707" y="56816"/>
                  </a:lnTo>
                  <a:cubicBezTo>
                    <a:pt x="49204" y="56399"/>
                    <a:pt x="47369" y="55961"/>
                    <a:pt x="46013" y="54897"/>
                  </a:cubicBezTo>
                  <a:cubicBezTo>
                    <a:pt x="43572" y="52978"/>
                    <a:pt x="35083" y="41590"/>
                    <a:pt x="33352" y="38941"/>
                  </a:cubicBezTo>
                  <a:cubicBezTo>
                    <a:pt x="32872" y="38274"/>
                    <a:pt x="32664" y="37773"/>
                    <a:pt x="32664" y="37523"/>
                  </a:cubicBezTo>
                  <a:cubicBezTo>
                    <a:pt x="32664" y="37252"/>
                    <a:pt x="32768" y="36939"/>
                    <a:pt x="33227" y="36417"/>
                  </a:cubicBezTo>
                  <a:cubicBezTo>
                    <a:pt x="35271" y="34644"/>
                    <a:pt x="37440" y="33018"/>
                    <a:pt x="39735" y="31578"/>
                  </a:cubicBezTo>
                  <a:cubicBezTo>
                    <a:pt x="42342" y="29826"/>
                    <a:pt x="44365" y="28992"/>
                    <a:pt x="46201" y="28658"/>
                  </a:cubicBezTo>
                  <a:lnTo>
                    <a:pt x="49287" y="28074"/>
                  </a:lnTo>
                  <a:cubicBezTo>
                    <a:pt x="49976" y="27407"/>
                    <a:pt x="49892" y="25551"/>
                    <a:pt x="48891" y="25154"/>
                  </a:cubicBezTo>
                  <a:cubicBezTo>
                    <a:pt x="43218" y="25905"/>
                    <a:pt x="35188" y="26322"/>
                    <a:pt x="30641" y="26322"/>
                  </a:cubicBezTo>
                  <a:lnTo>
                    <a:pt x="28326" y="26322"/>
                  </a:lnTo>
                  <a:cubicBezTo>
                    <a:pt x="27366" y="26656"/>
                    <a:pt x="27262" y="28491"/>
                    <a:pt x="28138" y="29242"/>
                  </a:cubicBezTo>
                  <a:lnTo>
                    <a:pt x="30557" y="29576"/>
                  </a:lnTo>
                  <a:cubicBezTo>
                    <a:pt x="31412" y="29659"/>
                    <a:pt x="32393" y="29993"/>
                    <a:pt x="32393" y="30410"/>
                  </a:cubicBezTo>
                  <a:cubicBezTo>
                    <a:pt x="32393" y="30911"/>
                    <a:pt x="31913" y="31829"/>
                    <a:pt x="30078" y="33727"/>
                  </a:cubicBezTo>
                  <a:lnTo>
                    <a:pt x="26031" y="37857"/>
                  </a:lnTo>
                  <a:cubicBezTo>
                    <a:pt x="24585" y="39344"/>
                    <a:pt x="22621" y="40194"/>
                    <a:pt x="20568" y="40194"/>
                  </a:cubicBezTo>
                  <a:cubicBezTo>
                    <a:pt x="20519" y="40194"/>
                    <a:pt x="20470" y="40194"/>
                    <a:pt x="20420" y="40193"/>
                  </a:cubicBezTo>
                  <a:cubicBezTo>
                    <a:pt x="19378" y="40193"/>
                    <a:pt x="19044" y="39942"/>
                    <a:pt x="19044" y="39025"/>
                  </a:cubicBezTo>
                  <a:lnTo>
                    <a:pt x="19044" y="12786"/>
                  </a:lnTo>
                  <a:cubicBezTo>
                    <a:pt x="19044" y="7509"/>
                    <a:pt x="19169" y="3984"/>
                    <a:pt x="19357" y="563"/>
                  </a:cubicBezTo>
                  <a:cubicBezTo>
                    <a:pt x="18960" y="146"/>
                    <a:pt x="18272" y="0"/>
                    <a:pt x="176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825" lIns="91825" spcFirstLastPara="1" rIns="91825" wrap="square" tIns="91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43434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Page (Black Bkgd)">
  <p:cSld name="TITLE_1_1_1_1_1_1_1_1_2">
    <p:bg>
      <p:bgPr>
        <a:noFill/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/>
          <p:nvPr>
            <p:ph type="title"/>
          </p:nvPr>
        </p:nvSpPr>
        <p:spPr>
          <a:xfrm>
            <a:off x="272929" y="270250"/>
            <a:ext cx="4733400" cy="20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1" name="Google Shape;121;p33"/>
          <p:cNvSpPr txBox="1"/>
          <p:nvPr>
            <p:ph idx="12" type="sldNum"/>
          </p:nvPr>
        </p:nvSpPr>
        <p:spPr>
          <a:xfrm>
            <a:off x="8322300" y="4859050"/>
            <a:ext cx="5487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33"/>
          <p:cNvSpPr txBox="1"/>
          <p:nvPr/>
        </p:nvSpPr>
        <p:spPr>
          <a:xfrm>
            <a:off x="5869384" y="4859032"/>
            <a:ext cx="30000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© 2023 WeWork. Proprietary and Confidential</a:t>
            </a:r>
            <a:endParaRPr b="0" i="0" sz="500" u="none" cap="none" strike="noStrike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" name="Google Shape;123;p33"/>
          <p:cNvSpPr txBox="1"/>
          <p:nvPr/>
        </p:nvSpPr>
        <p:spPr>
          <a:xfrm>
            <a:off x="8126492" y="223675"/>
            <a:ext cx="866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Hanken Grotesk Thin"/>
                <a:ea typeface="Hanken Grotesk Thin"/>
                <a:cs typeface="Hanken Grotesk Thin"/>
                <a:sym typeface="Hanken Grotesk Thin"/>
              </a:rPr>
              <a:t>Standards &amp; Innovation</a:t>
            </a:r>
            <a:endParaRPr i="0" sz="600" u="none" cap="none" strike="noStrike">
              <a:solidFill>
                <a:schemeClr val="lt1"/>
              </a:solidFill>
              <a:latin typeface="Hanken Grotesk Thin"/>
              <a:ea typeface="Hanken Grotesk Thin"/>
              <a:cs typeface="Hanken Grotesk Thin"/>
              <a:sym typeface="Hanken Grotesk Thi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hite">
  <p:cSld name="TITLE_1_1_1_1_1_1_1_1_1_1_1_1_1_1_1_1_1_1_1_1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"/>
          <p:cNvSpPr txBox="1"/>
          <p:nvPr>
            <p:ph type="title"/>
          </p:nvPr>
        </p:nvSpPr>
        <p:spPr>
          <a:xfrm>
            <a:off x="274671" y="270250"/>
            <a:ext cx="59799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6" name="Google Shape;126;p34"/>
          <p:cNvSpPr txBox="1"/>
          <p:nvPr>
            <p:ph idx="2" type="title"/>
          </p:nvPr>
        </p:nvSpPr>
        <p:spPr>
          <a:xfrm>
            <a:off x="1343400" y="922625"/>
            <a:ext cx="5165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7" name="Google Shape;127;p34"/>
          <p:cNvSpPr txBox="1"/>
          <p:nvPr>
            <p:ph idx="3" type="title"/>
          </p:nvPr>
        </p:nvSpPr>
        <p:spPr>
          <a:xfrm>
            <a:off x="1343400" y="1351795"/>
            <a:ext cx="5165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8" name="Google Shape;128;p34"/>
          <p:cNvSpPr txBox="1"/>
          <p:nvPr>
            <p:ph idx="4" type="title"/>
          </p:nvPr>
        </p:nvSpPr>
        <p:spPr>
          <a:xfrm>
            <a:off x="1343400" y="1780965"/>
            <a:ext cx="5165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9" name="Google Shape;129;p34"/>
          <p:cNvSpPr txBox="1"/>
          <p:nvPr>
            <p:ph idx="5" type="title"/>
          </p:nvPr>
        </p:nvSpPr>
        <p:spPr>
          <a:xfrm>
            <a:off x="1343400" y="2210135"/>
            <a:ext cx="5165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0" name="Google Shape;130;p34"/>
          <p:cNvSpPr txBox="1"/>
          <p:nvPr>
            <p:ph idx="6" type="title"/>
          </p:nvPr>
        </p:nvSpPr>
        <p:spPr>
          <a:xfrm>
            <a:off x="1343400" y="2639305"/>
            <a:ext cx="5165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1" name="Google Shape;131;p34"/>
          <p:cNvSpPr txBox="1"/>
          <p:nvPr>
            <p:ph idx="7" type="title"/>
          </p:nvPr>
        </p:nvSpPr>
        <p:spPr>
          <a:xfrm>
            <a:off x="528600" y="922625"/>
            <a:ext cx="776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2" name="Google Shape;132;p34"/>
          <p:cNvSpPr txBox="1"/>
          <p:nvPr>
            <p:ph idx="8" type="title"/>
          </p:nvPr>
        </p:nvSpPr>
        <p:spPr>
          <a:xfrm>
            <a:off x="528600" y="1351798"/>
            <a:ext cx="776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9" type="title"/>
          </p:nvPr>
        </p:nvSpPr>
        <p:spPr>
          <a:xfrm>
            <a:off x="528600" y="1780971"/>
            <a:ext cx="776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3" type="title"/>
          </p:nvPr>
        </p:nvSpPr>
        <p:spPr>
          <a:xfrm>
            <a:off x="528600" y="2210144"/>
            <a:ext cx="776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idx="14" type="title"/>
          </p:nvPr>
        </p:nvSpPr>
        <p:spPr>
          <a:xfrm>
            <a:off x="528600" y="2639317"/>
            <a:ext cx="776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6" name="Google Shape;136;p34"/>
          <p:cNvSpPr txBox="1"/>
          <p:nvPr>
            <p:ph idx="15" type="title"/>
          </p:nvPr>
        </p:nvSpPr>
        <p:spPr>
          <a:xfrm>
            <a:off x="1343400" y="3068475"/>
            <a:ext cx="5165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7" name="Google Shape;137;p34"/>
          <p:cNvSpPr txBox="1"/>
          <p:nvPr>
            <p:ph idx="16" type="title"/>
          </p:nvPr>
        </p:nvSpPr>
        <p:spPr>
          <a:xfrm>
            <a:off x="1343400" y="3497645"/>
            <a:ext cx="5165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17" type="title"/>
          </p:nvPr>
        </p:nvSpPr>
        <p:spPr>
          <a:xfrm>
            <a:off x="1343400" y="3926815"/>
            <a:ext cx="5165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9" name="Google Shape;139;p34"/>
          <p:cNvSpPr txBox="1"/>
          <p:nvPr>
            <p:ph idx="18" type="title"/>
          </p:nvPr>
        </p:nvSpPr>
        <p:spPr>
          <a:xfrm>
            <a:off x="528600" y="3068474"/>
            <a:ext cx="776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0" name="Google Shape;140;p34"/>
          <p:cNvSpPr txBox="1"/>
          <p:nvPr>
            <p:ph idx="19" type="title"/>
          </p:nvPr>
        </p:nvSpPr>
        <p:spPr>
          <a:xfrm>
            <a:off x="528600" y="3497647"/>
            <a:ext cx="776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20" type="title"/>
          </p:nvPr>
        </p:nvSpPr>
        <p:spPr>
          <a:xfrm>
            <a:off x="528600" y="3926820"/>
            <a:ext cx="776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2" name="Google Shape;142;p34"/>
          <p:cNvSpPr txBox="1"/>
          <p:nvPr/>
        </p:nvSpPr>
        <p:spPr>
          <a:xfrm>
            <a:off x="272934" y="4859032"/>
            <a:ext cx="30000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>
                <a:solidFill>
                  <a:srgbClr val="B7B7B7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Quarterly Connect</a:t>
            </a:r>
            <a:endParaRPr b="0" i="0" sz="500" u="none" cap="none" strike="noStrike">
              <a:solidFill>
                <a:srgbClr val="B7B7B7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3" name="Google Shape;143;p34"/>
          <p:cNvSpPr txBox="1"/>
          <p:nvPr/>
        </p:nvSpPr>
        <p:spPr>
          <a:xfrm>
            <a:off x="8126492" y="223675"/>
            <a:ext cx="866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Hanken Grotesk Thin"/>
                <a:ea typeface="Hanken Grotesk Thin"/>
                <a:cs typeface="Hanken Grotesk Thin"/>
                <a:sym typeface="Hanken Grotesk Thin"/>
              </a:rPr>
              <a:t>Standards &amp; Innovation</a:t>
            </a:r>
            <a:endParaRPr i="0" sz="600" u="none" cap="none" strike="noStrike">
              <a:solidFill>
                <a:schemeClr val="dk1"/>
              </a:solidFill>
              <a:latin typeface="Hanken Grotesk Thin"/>
              <a:ea typeface="Hanken Grotesk Thin"/>
              <a:cs typeface="Hanken Grotesk Thin"/>
              <a:sym typeface="Hanken Grotesk Thin"/>
            </a:endParaRPr>
          </a:p>
        </p:txBody>
      </p:sp>
      <p:pic>
        <p:nvPicPr>
          <p:cNvPr id="144" name="Google Shape;14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05788" y="4745725"/>
            <a:ext cx="463616" cy="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/>
        </p:nvSpPr>
        <p:spPr>
          <a:xfrm>
            <a:off x="5869375" y="4861479"/>
            <a:ext cx="3000000" cy="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© 2023 WeWork. Proprietary and Confidential</a:t>
            </a:r>
            <a:endParaRPr b="0" i="0" sz="500" u="none" cap="none" strike="noStrik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_8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6"/>
          <p:cNvCxnSpPr/>
          <p:nvPr/>
        </p:nvCxnSpPr>
        <p:spPr>
          <a:xfrm>
            <a:off x="-9" y="4668019"/>
            <a:ext cx="798000" cy="0"/>
          </a:xfrm>
          <a:prstGeom prst="straightConnector1">
            <a:avLst/>
          </a:prstGeom>
          <a:noFill/>
          <a:ln cap="flat" cmpd="sng" w="28575">
            <a:solidFill>
              <a:srgbClr val="1A1A1A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6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7"/>
          <p:cNvCxnSpPr/>
          <p:nvPr/>
        </p:nvCxnSpPr>
        <p:spPr>
          <a:xfrm>
            <a:off x="8345916" y="669281"/>
            <a:ext cx="798000" cy="0"/>
          </a:xfrm>
          <a:prstGeom prst="straightConnector1">
            <a:avLst/>
          </a:prstGeom>
          <a:noFill/>
          <a:ln cap="flat" cmpd="sng" w="28575">
            <a:solidFill>
              <a:srgbClr val="25272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8"/>
          <p:cNvCxnSpPr/>
          <p:nvPr/>
        </p:nvCxnSpPr>
        <p:spPr>
          <a:xfrm>
            <a:off x="-9" y="1488375"/>
            <a:ext cx="798000" cy="0"/>
          </a:xfrm>
          <a:prstGeom prst="straightConnector1">
            <a:avLst/>
          </a:prstGeom>
          <a:noFill/>
          <a:ln cap="flat" cmpd="sng" w="28575">
            <a:solidFill>
              <a:srgbClr val="25272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7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9"/>
          <p:cNvCxnSpPr/>
          <p:nvPr/>
        </p:nvCxnSpPr>
        <p:spPr>
          <a:xfrm>
            <a:off x="-9" y="1307400"/>
            <a:ext cx="798000" cy="0"/>
          </a:xfrm>
          <a:prstGeom prst="straightConnector1">
            <a:avLst/>
          </a:prstGeom>
          <a:noFill/>
          <a:ln cap="flat" cmpd="sng" w="28575">
            <a:solidFill>
              <a:srgbClr val="25272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10"/>
          <p:cNvCxnSpPr/>
          <p:nvPr/>
        </p:nvCxnSpPr>
        <p:spPr>
          <a:xfrm>
            <a:off x="-9" y="678750"/>
            <a:ext cx="798000" cy="0"/>
          </a:xfrm>
          <a:prstGeom prst="straightConnector1">
            <a:avLst/>
          </a:prstGeom>
          <a:noFill/>
          <a:ln cap="flat" cmpd="sng" w="38100">
            <a:solidFill>
              <a:srgbClr val="252729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gif"/><Relationship Id="rId4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gif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Relationship Id="rId4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gif"/><Relationship Id="rId4" Type="http://schemas.openxmlformats.org/officeDocument/2006/relationships/image" Target="../media/image28.jp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6065153" y="1275300"/>
            <a:ext cx="2565600" cy="1778700"/>
          </a:xfrm>
          <a:prstGeom prst="roundRect">
            <a:avLst>
              <a:gd fmla="val 8755" name="adj"/>
            </a:avLst>
          </a:prstGeom>
          <a:solidFill>
            <a:srgbClr val="FAFAFA"/>
          </a:solidFill>
          <a:ln cap="flat" cmpd="sng" w="9525">
            <a:solidFill>
              <a:srgbClr val="2B2B3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5"/>
          <p:cNvSpPr/>
          <p:nvPr/>
        </p:nvSpPr>
        <p:spPr>
          <a:xfrm>
            <a:off x="3840976" y="1275300"/>
            <a:ext cx="2082000" cy="1778700"/>
          </a:xfrm>
          <a:prstGeom prst="roundRect">
            <a:avLst>
              <a:gd fmla="val 10542" name="adj"/>
            </a:avLst>
          </a:prstGeom>
          <a:solidFill>
            <a:srgbClr val="FAFAFA"/>
          </a:solidFill>
          <a:ln cap="flat" cmpd="sng" w="9525">
            <a:solidFill>
              <a:srgbClr val="2B2B3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5"/>
          <p:cNvSpPr txBox="1"/>
          <p:nvPr/>
        </p:nvSpPr>
        <p:spPr>
          <a:xfrm>
            <a:off x="177600" y="269875"/>
            <a:ext cx="43929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STIX Two Text"/>
                <a:ea typeface="STIX Two Text"/>
                <a:cs typeface="STIX Two Text"/>
                <a:sym typeface="STIX Two Text"/>
              </a:rPr>
              <a:t>Revit Automation Tools</a:t>
            </a:r>
            <a:endParaRPr sz="2400">
              <a:solidFill>
                <a:srgbClr val="434343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sp>
        <p:nvSpPr>
          <p:cNvPr id="153" name="Google Shape;153;p35"/>
          <p:cNvSpPr/>
          <p:nvPr/>
        </p:nvSpPr>
        <p:spPr>
          <a:xfrm>
            <a:off x="976475" y="1275300"/>
            <a:ext cx="2706900" cy="1778700"/>
          </a:xfrm>
          <a:prstGeom prst="roundRect">
            <a:avLst>
              <a:gd fmla="val 8041" name="adj"/>
            </a:avLst>
          </a:prstGeom>
          <a:solidFill>
            <a:srgbClr val="FAFAFA"/>
          </a:solidFill>
          <a:ln cap="flat" cmpd="sng" w="9525">
            <a:solidFill>
              <a:srgbClr val="2B2B3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5"/>
          <p:cNvSpPr txBox="1"/>
          <p:nvPr/>
        </p:nvSpPr>
        <p:spPr>
          <a:xfrm>
            <a:off x="976350" y="1263150"/>
            <a:ext cx="2706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anken Grotesk"/>
                <a:ea typeface="Hanken Grotesk"/>
                <a:cs typeface="Hanken Grotesk"/>
                <a:sym typeface="Hanken Grotesk"/>
              </a:rPr>
              <a:t>Design Automation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Lighting layout.</a:t>
            </a:r>
            <a:endParaRPr sz="1000">
              <a:solidFill>
                <a:srgbClr val="595959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Power and Data grommet layout.</a:t>
            </a:r>
            <a:endParaRPr sz="1000">
              <a:solidFill>
                <a:srgbClr val="595959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746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Automated Wayfinding Workflow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Layout Automation 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Package B Automation in Revit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55" name="Google Shape;155;p35"/>
          <p:cNvSpPr txBox="1"/>
          <p:nvPr/>
        </p:nvSpPr>
        <p:spPr>
          <a:xfrm>
            <a:off x="3855878" y="1275300"/>
            <a:ext cx="208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anken Grotesk"/>
                <a:ea typeface="Hanken Grotesk"/>
                <a:cs typeface="Hanken Grotesk"/>
                <a:sym typeface="Hanken Grotesk"/>
              </a:rPr>
              <a:t>BIM Model QC</a:t>
            </a:r>
            <a:endParaRPr b="1" sz="10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rgbClr val="007461"/>
                </a:solidFill>
                <a:latin typeface="Hanken Grotesk"/>
                <a:ea typeface="Hanken Grotesk"/>
                <a:cs typeface="Hanken Grotesk"/>
                <a:sym typeface="Hanken Grotesk"/>
              </a:rPr>
            </a:br>
            <a:r>
              <a:rPr lang="en" sz="1000">
                <a:solidFill>
                  <a:srgbClr val="595959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Clean Room Separation Lines</a:t>
            </a:r>
            <a:b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000">
              <a:solidFill>
                <a:srgbClr val="00746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Ghosted Desk Workset 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6065194" y="1275300"/>
            <a:ext cx="2565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Hanken Grotesk"/>
                <a:ea typeface="Hanken Grotesk"/>
                <a:cs typeface="Hanken Grotesk"/>
                <a:sym typeface="Hanken Grotesk"/>
              </a:rPr>
              <a:t>Quantification</a:t>
            </a:r>
            <a:endParaRPr b="1" sz="10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C&amp;I Quantity takeoff.</a:t>
            </a:r>
            <a:endParaRPr sz="1000">
              <a:solidFill>
                <a:srgbClr val="595959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Quantification automation at concept stage</a:t>
            </a:r>
            <a:b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</a:br>
            <a:endParaRPr sz="1000">
              <a:solidFill>
                <a:srgbClr val="00746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Bulk furniture cost export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57" name="Google Shape;1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00" y="3610950"/>
            <a:ext cx="8788800" cy="980100"/>
          </a:xfrm>
          <a:prstGeom prst="roundRect">
            <a:avLst>
              <a:gd fmla="val 1104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75" y="1520925"/>
            <a:ext cx="4860000" cy="2784600"/>
          </a:xfrm>
          <a:prstGeom prst="roundRect">
            <a:avLst>
              <a:gd fmla="val 10412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sp>
        <p:nvSpPr>
          <p:cNvPr id="231" name="Google Shape;231;p44"/>
          <p:cNvSpPr txBox="1"/>
          <p:nvPr/>
        </p:nvSpPr>
        <p:spPr>
          <a:xfrm>
            <a:off x="131200" y="559975"/>
            <a:ext cx="56898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Changes ghosted desks' workset for </a:t>
            </a: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better quality control of Revit models</a:t>
            </a: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 and easier visibility controls for ghosted desks. (Helps in quality control of Revit models)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</p:txBody>
      </p:sp>
      <p:sp>
        <p:nvSpPr>
          <p:cNvPr id="232" name="Google Shape;232;p44"/>
          <p:cNvSpPr txBox="1"/>
          <p:nvPr/>
        </p:nvSpPr>
        <p:spPr>
          <a:xfrm>
            <a:off x="54600" y="65650"/>
            <a:ext cx="61590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Ghosted Desk workset correction</a:t>
            </a:r>
            <a:endParaRPr sz="2400">
              <a:solidFill>
                <a:srgbClr val="222222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4">
            <a:alphaModFix/>
          </a:blip>
          <a:srcRect b="49377" l="0" r="0" t="0"/>
          <a:stretch/>
        </p:blipFill>
        <p:spPr>
          <a:xfrm>
            <a:off x="5580350" y="3040125"/>
            <a:ext cx="2774700" cy="1265400"/>
          </a:xfrm>
          <a:prstGeom prst="roundRect">
            <a:avLst>
              <a:gd fmla="val 1440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063" y="1132250"/>
            <a:ext cx="3865800" cy="2569500"/>
          </a:xfrm>
          <a:prstGeom prst="roundRect">
            <a:avLst>
              <a:gd fmla="val 1139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sp>
        <p:nvSpPr>
          <p:cNvPr id="239" name="Google Shape;239;p45"/>
          <p:cNvSpPr txBox="1"/>
          <p:nvPr/>
        </p:nvSpPr>
        <p:spPr>
          <a:xfrm>
            <a:off x="131275" y="463550"/>
            <a:ext cx="57660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This tool </a:t>
            </a: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exports the bulk items</a:t>
            </a: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 in an excel for a </a:t>
            </a: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quick cost check</a:t>
            </a: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 on the design based on New Product Database. (Helps in monitoring the project cost of bulk approved items)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</p:txBody>
      </p:sp>
      <p:sp>
        <p:nvSpPr>
          <p:cNvPr id="240" name="Google Shape;240;p45"/>
          <p:cNvSpPr txBox="1"/>
          <p:nvPr/>
        </p:nvSpPr>
        <p:spPr>
          <a:xfrm>
            <a:off x="131275" y="112800"/>
            <a:ext cx="551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Bulk Furniture cost export</a:t>
            </a:r>
            <a:endParaRPr sz="2400">
              <a:solidFill>
                <a:srgbClr val="222222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241" name="Google Shape;241;p45"/>
          <p:cNvPicPr preferRelativeResize="0"/>
          <p:nvPr/>
        </p:nvPicPr>
        <p:blipFill rotWithShape="1">
          <a:blip r:embed="rId4">
            <a:alphaModFix/>
          </a:blip>
          <a:srcRect b="0" l="0" r="13449" t="0"/>
          <a:stretch/>
        </p:blipFill>
        <p:spPr>
          <a:xfrm>
            <a:off x="3863128" y="2696794"/>
            <a:ext cx="3865800" cy="1947300"/>
          </a:xfrm>
          <a:prstGeom prst="roundRect">
            <a:avLst>
              <a:gd fmla="val 1048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pic>
        <p:nvPicPr>
          <p:cNvPr id="242" name="Google Shape;24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0519" y="4296613"/>
            <a:ext cx="851443" cy="7179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5"/>
          <p:cNvSpPr/>
          <p:nvPr/>
        </p:nvSpPr>
        <p:spPr>
          <a:xfrm rot="-8265728">
            <a:off x="3140181" y="3863742"/>
            <a:ext cx="581068" cy="486988"/>
          </a:xfrm>
          <a:prstGeom prst="leftRightUpArrow">
            <a:avLst>
              <a:gd fmla="val 10149" name="adj1"/>
              <a:gd fmla="val 16402" name="adj2"/>
              <a:gd fmla="val 15312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/>
        </p:nvSpPr>
        <p:spPr>
          <a:xfrm>
            <a:off x="100194" y="474400"/>
            <a:ext cx="92352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This tool automated,</a:t>
            </a: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standardized and streamlined the Package B creation </a:t>
            </a: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in Revit.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Reduces working hours and improves on the overall sheet quality of the package B and makes it more consistent across projects.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</p:txBody>
      </p:sp>
      <p:sp>
        <p:nvSpPr>
          <p:cNvPr id="249" name="Google Shape;249;p46"/>
          <p:cNvSpPr txBox="1"/>
          <p:nvPr/>
        </p:nvSpPr>
        <p:spPr>
          <a:xfrm>
            <a:off x="74100" y="76600"/>
            <a:ext cx="4497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Package B Automation</a:t>
            </a:r>
            <a:endParaRPr sz="2400">
              <a:solidFill>
                <a:srgbClr val="222222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250" name="Google Shape;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945" y="3150514"/>
            <a:ext cx="2654400" cy="1459200"/>
          </a:xfrm>
          <a:prstGeom prst="roundRect">
            <a:avLst>
              <a:gd fmla="val 780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pic>
        <p:nvPicPr>
          <p:cNvPr id="251" name="Google Shape;2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850" y="1118610"/>
            <a:ext cx="4807800" cy="3491100"/>
          </a:xfrm>
          <a:prstGeom prst="roundRect">
            <a:avLst>
              <a:gd fmla="val 707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cxnSp>
        <p:nvCxnSpPr>
          <p:cNvPr id="252" name="Google Shape;252;p46"/>
          <p:cNvCxnSpPr>
            <a:stCxn id="250" idx="1"/>
          </p:cNvCxnSpPr>
          <p:nvPr/>
        </p:nvCxnSpPr>
        <p:spPr>
          <a:xfrm rot="10800000">
            <a:off x="5110345" y="3879814"/>
            <a:ext cx="987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/>
          <p:nvPr/>
        </p:nvSpPr>
        <p:spPr>
          <a:xfrm>
            <a:off x="189475" y="525175"/>
            <a:ext cx="6406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Automation for Lighting Layout. Can Lights for We, Circulate spaces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Linear Lights for work spaces.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</p:txBody>
      </p:sp>
      <p:sp>
        <p:nvSpPr>
          <p:cNvPr id="163" name="Google Shape;163;p36"/>
          <p:cNvSpPr txBox="1"/>
          <p:nvPr/>
        </p:nvSpPr>
        <p:spPr>
          <a:xfrm>
            <a:off x="65525" y="94650"/>
            <a:ext cx="5546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Lighting</a:t>
            </a: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 layout automation</a:t>
            </a:r>
            <a:endParaRPr sz="2400">
              <a:solidFill>
                <a:srgbClr val="222222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164" name="Google Shape;164;p36"/>
          <p:cNvPicPr preferRelativeResize="0"/>
          <p:nvPr/>
        </p:nvPicPr>
        <p:blipFill rotWithShape="1">
          <a:blip r:embed="rId3">
            <a:alphaModFix/>
          </a:blip>
          <a:srcRect b="7444" l="21004" r="20683" t="25065"/>
          <a:stretch/>
        </p:blipFill>
        <p:spPr>
          <a:xfrm>
            <a:off x="189475" y="1150142"/>
            <a:ext cx="5036700" cy="3090600"/>
          </a:xfrm>
          <a:prstGeom prst="roundRect">
            <a:avLst>
              <a:gd fmla="val 3135" name="adj"/>
            </a:avLst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12000"/>
              </a:srgbClr>
            </a:outerShdw>
          </a:effectLst>
        </p:spPr>
      </p:pic>
      <p:pic>
        <p:nvPicPr>
          <p:cNvPr id="165" name="Google Shape;165;p36"/>
          <p:cNvPicPr preferRelativeResize="0"/>
          <p:nvPr/>
        </p:nvPicPr>
        <p:blipFill rotWithShape="1">
          <a:blip r:embed="rId4">
            <a:alphaModFix/>
          </a:blip>
          <a:srcRect b="9130" l="16912" r="29378" t="5936"/>
          <a:stretch/>
        </p:blipFill>
        <p:spPr>
          <a:xfrm>
            <a:off x="5335325" y="1782175"/>
            <a:ext cx="2848200" cy="2439900"/>
          </a:xfrm>
          <a:prstGeom prst="roundRect">
            <a:avLst>
              <a:gd fmla="val 3874" name="adj"/>
            </a:avLst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12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/>
        </p:nvSpPr>
        <p:spPr>
          <a:xfrm>
            <a:off x="148450" y="395425"/>
            <a:ext cx="7419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Automation for grommets placement as per desk layout in offices. (1:1 ratio for power and data)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-25" y="0"/>
            <a:ext cx="71091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Grommet</a:t>
            </a: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 layout automation</a:t>
            </a:r>
            <a:endParaRPr sz="2400">
              <a:solidFill>
                <a:srgbClr val="222222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16079" l="16327" r="25979" t="5254"/>
          <a:stretch/>
        </p:blipFill>
        <p:spPr>
          <a:xfrm>
            <a:off x="335175" y="969742"/>
            <a:ext cx="4979700" cy="3678300"/>
          </a:xfrm>
          <a:prstGeom prst="roundRect">
            <a:avLst>
              <a:gd fmla="val 2420" name="adj"/>
            </a:avLst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12000"/>
              </a:srgbClr>
            </a:outerShdw>
          </a:effectLst>
        </p:spPr>
      </p:pic>
      <p:pic>
        <p:nvPicPr>
          <p:cNvPr id="173" name="Google Shape;1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025" y="969747"/>
            <a:ext cx="1053300" cy="1053300"/>
          </a:xfrm>
          <a:prstGeom prst="roundRect">
            <a:avLst>
              <a:gd fmla="val 7552" name="adj"/>
            </a:avLst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12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/>
          <p:nvPr/>
        </p:nvSpPr>
        <p:spPr>
          <a:xfrm>
            <a:off x="64900" y="477800"/>
            <a:ext cx="62034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Automation to create 3D rooms for programming presentation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79" name="Google Shape;179;p38"/>
          <p:cNvSpPr txBox="1"/>
          <p:nvPr/>
        </p:nvSpPr>
        <p:spPr>
          <a:xfrm>
            <a:off x="0" y="0"/>
            <a:ext cx="3252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3D </a:t>
            </a: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Rooms</a:t>
            </a:r>
            <a:endParaRPr sz="2400">
              <a:solidFill>
                <a:srgbClr val="222222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180" name="Google Shape;180;p38"/>
          <p:cNvPicPr preferRelativeResize="0"/>
          <p:nvPr/>
        </p:nvPicPr>
        <p:blipFill rotWithShape="1">
          <a:blip r:embed="rId3">
            <a:alphaModFix/>
          </a:blip>
          <a:srcRect b="8110" l="19381" r="25761" t="4108"/>
          <a:stretch/>
        </p:blipFill>
        <p:spPr>
          <a:xfrm>
            <a:off x="463675" y="901725"/>
            <a:ext cx="4774200" cy="4050300"/>
          </a:xfrm>
          <a:prstGeom prst="roundRect">
            <a:avLst>
              <a:gd fmla="val 2160" name="adj"/>
            </a:avLst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12000"/>
              </a:srgbClr>
            </a:outerShdw>
          </a:effectLst>
        </p:spPr>
      </p:pic>
      <p:pic>
        <p:nvPicPr>
          <p:cNvPr id="181" name="Google Shape;1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575" y="981775"/>
            <a:ext cx="1161900" cy="784200"/>
          </a:xfrm>
          <a:prstGeom prst="roundRect">
            <a:avLst>
              <a:gd fmla="val 9522" name="adj"/>
            </a:avLst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12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 rotWithShape="1">
          <a:blip r:embed="rId3">
            <a:alphaModFix/>
          </a:blip>
          <a:srcRect b="0" l="0" r="30901" t="0"/>
          <a:stretch/>
        </p:blipFill>
        <p:spPr>
          <a:xfrm>
            <a:off x="238650" y="843500"/>
            <a:ext cx="5228400" cy="3625800"/>
          </a:xfrm>
          <a:prstGeom prst="roundRect">
            <a:avLst>
              <a:gd fmla="val 1900" name="adj"/>
            </a:avLst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12000"/>
              </a:srgbClr>
            </a:outerShdw>
          </a:effectLst>
        </p:spPr>
      </p:pic>
      <p:sp>
        <p:nvSpPr>
          <p:cNvPr id="187" name="Google Shape;187;p39"/>
          <p:cNvSpPr txBox="1"/>
          <p:nvPr/>
        </p:nvSpPr>
        <p:spPr>
          <a:xfrm>
            <a:off x="152875" y="393675"/>
            <a:ext cx="50082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Automation for C&amp;I quantities extraction after package A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</p:txBody>
      </p:sp>
      <p:sp>
        <p:nvSpPr>
          <p:cNvPr id="188" name="Google Shape;188;p39"/>
          <p:cNvSpPr txBox="1"/>
          <p:nvPr/>
        </p:nvSpPr>
        <p:spPr>
          <a:xfrm>
            <a:off x="0" y="0"/>
            <a:ext cx="42936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C&amp;I qto </a:t>
            </a: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Automation </a:t>
            </a:r>
            <a:endParaRPr sz="2400">
              <a:solidFill>
                <a:srgbClr val="222222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50" y="3470900"/>
            <a:ext cx="1019400" cy="998400"/>
          </a:xfrm>
          <a:prstGeom prst="roundRect">
            <a:avLst>
              <a:gd fmla="val 6901" name="adj"/>
            </a:avLst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12000"/>
              </a:srgbClr>
            </a:outerShdw>
          </a:effectLst>
        </p:spPr>
      </p:pic>
      <p:pic>
        <p:nvPicPr>
          <p:cNvPr id="190" name="Google Shape;190;p39"/>
          <p:cNvPicPr preferRelativeResize="0"/>
          <p:nvPr/>
        </p:nvPicPr>
        <p:blipFill rotWithShape="1">
          <a:blip r:embed="rId5">
            <a:alphaModFix/>
          </a:blip>
          <a:srcRect b="8628" l="19488" r="26465" t="6524"/>
          <a:stretch/>
        </p:blipFill>
        <p:spPr>
          <a:xfrm>
            <a:off x="5567650" y="2093175"/>
            <a:ext cx="2854200" cy="2376000"/>
          </a:xfrm>
          <a:prstGeom prst="roundRect">
            <a:avLst>
              <a:gd fmla="val 2234" name="adj"/>
            </a:avLst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12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75" y="696338"/>
            <a:ext cx="4925325" cy="375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0"/>
          <p:cNvSpPr txBox="1"/>
          <p:nvPr/>
        </p:nvSpPr>
        <p:spPr>
          <a:xfrm>
            <a:off x="5196050" y="696350"/>
            <a:ext cx="3076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This tool helps Studio team in keeping the quality of design models and remove any unnecessary room separation lines from 3D model.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This results in better quality of as built as well as 3D Revit models become light to handle.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0" y="54925"/>
            <a:ext cx="53967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Room separation cleanup </a:t>
            </a:r>
            <a:endParaRPr sz="3000">
              <a:solidFill>
                <a:srgbClr val="222222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25" y="809600"/>
            <a:ext cx="883200" cy="929400"/>
          </a:xfrm>
          <a:prstGeom prst="roundRect">
            <a:avLst>
              <a:gd fmla="val 721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/>
        </p:nvSpPr>
        <p:spPr>
          <a:xfrm>
            <a:off x="4814575" y="695250"/>
            <a:ext cx="3071700" cy="11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This tool helps the Studio team in generating desk layouts in office spaces fairly quickly.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This tool helps in L3 Testfits, classic Layouts and custom projects.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0" y="0"/>
            <a:ext cx="61578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Desk layout automation</a:t>
            </a:r>
            <a:endParaRPr sz="2400">
              <a:solidFill>
                <a:srgbClr val="222222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575" y="2691750"/>
            <a:ext cx="3071700" cy="2193300"/>
          </a:xfrm>
          <a:prstGeom prst="roundRect">
            <a:avLst>
              <a:gd fmla="val 292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38" y="695255"/>
            <a:ext cx="4205100" cy="4189800"/>
          </a:xfrm>
          <a:prstGeom prst="roundRect">
            <a:avLst>
              <a:gd fmla="val 2323" name="adj"/>
            </a:avLst>
          </a:prstGeom>
          <a:noFill/>
          <a:ln>
            <a:noFill/>
          </a:ln>
          <a:effectLst>
            <a:outerShdw blurRad="114300" rotWithShape="0" algn="bl" dir="5400000" dist="19050">
              <a:srgbClr val="000000">
                <a:alpha val="12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/>
        </p:nvSpPr>
        <p:spPr>
          <a:xfrm>
            <a:off x="94850" y="572075"/>
            <a:ext cx="45018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Feature Update</a:t>
            </a: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 : Added the new tool button to </a:t>
            </a: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incorporate rotated Rooms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12" name="Google Shape;212;p42"/>
          <p:cNvSpPr txBox="1"/>
          <p:nvPr/>
        </p:nvSpPr>
        <p:spPr>
          <a:xfrm>
            <a:off x="70625" y="67775"/>
            <a:ext cx="476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Desk layout automation</a:t>
            </a:r>
            <a:endParaRPr sz="2400">
              <a:solidFill>
                <a:srgbClr val="222222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213" name="Google Shape;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50" y="1263610"/>
            <a:ext cx="4034100" cy="3049800"/>
          </a:xfrm>
          <a:prstGeom prst="roundRect">
            <a:avLst>
              <a:gd fmla="val 398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pic>
        <p:nvPicPr>
          <p:cNvPr id="214" name="Google Shape;2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132" y="1263610"/>
            <a:ext cx="4034100" cy="3049800"/>
          </a:xfrm>
          <a:prstGeom prst="roundRect">
            <a:avLst>
              <a:gd fmla="val 51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/>
          <p:nvPr/>
        </p:nvSpPr>
        <p:spPr>
          <a:xfrm>
            <a:off x="120125" y="572250"/>
            <a:ext cx="51873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Innovative way to </a:t>
            </a: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create wayfinding plan in Revit</a:t>
            </a: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 and export to standard’s wayfinding Airtable to </a:t>
            </a:r>
            <a:r>
              <a:rPr b="1"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generate BOQ</a:t>
            </a:r>
            <a:r>
              <a:rPr lang="en" sz="1000">
                <a:solidFill>
                  <a:schemeClr val="dk1"/>
                </a:solidFill>
                <a:latin typeface="Hanken Grotesk Light"/>
                <a:ea typeface="Hanken Grotesk Light"/>
                <a:cs typeface="Hanken Grotesk Light"/>
                <a:sym typeface="Hanken Grotesk Light"/>
              </a:rPr>
              <a:t> and Production drawings. </a:t>
            </a:r>
            <a:endParaRPr sz="1000">
              <a:solidFill>
                <a:schemeClr val="dk1"/>
              </a:solidFill>
              <a:latin typeface="Hanken Grotesk Light"/>
              <a:ea typeface="Hanken Grotesk Light"/>
              <a:cs typeface="Hanken Grotesk Light"/>
              <a:sym typeface="Hanken Grotesk Light"/>
            </a:endParaRPr>
          </a:p>
        </p:txBody>
      </p:sp>
      <p:sp>
        <p:nvSpPr>
          <p:cNvPr id="220" name="Google Shape;220;p43"/>
          <p:cNvSpPr txBox="1"/>
          <p:nvPr/>
        </p:nvSpPr>
        <p:spPr>
          <a:xfrm>
            <a:off x="76200" y="175200"/>
            <a:ext cx="58143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latin typeface="STIX Two Text"/>
                <a:ea typeface="STIX Two Text"/>
                <a:cs typeface="STIX Two Text"/>
                <a:sym typeface="STIX Two Text"/>
              </a:rPr>
              <a:t>Automated Wayfinding Workflow</a:t>
            </a:r>
            <a:endParaRPr sz="2400">
              <a:solidFill>
                <a:srgbClr val="222222"/>
              </a:solidFill>
              <a:latin typeface="STIX Two Text"/>
              <a:ea typeface="STIX Two Text"/>
              <a:cs typeface="STIX Two Text"/>
              <a:sym typeface="STIX Two Text"/>
            </a:endParaRPr>
          </a:p>
        </p:txBody>
      </p:sp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025" y="1379250"/>
            <a:ext cx="3857700" cy="2076900"/>
          </a:xfrm>
          <a:prstGeom prst="roundRect">
            <a:avLst>
              <a:gd fmla="val 569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pic>
        <p:nvPicPr>
          <p:cNvPr id="222" name="Google Shape;22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50" y="1371325"/>
            <a:ext cx="4309200" cy="3177000"/>
          </a:xfrm>
          <a:prstGeom prst="roundRect">
            <a:avLst>
              <a:gd fmla="val 529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pic>
        <p:nvPicPr>
          <p:cNvPr id="223" name="Google Shape;2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025" y="3726025"/>
            <a:ext cx="2094600" cy="822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</p:pic>
      <p:cxnSp>
        <p:nvCxnSpPr>
          <p:cNvPr id="224" name="Google Shape;224;p43"/>
          <p:cNvCxnSpPr/>
          <p:nvPr/>
        </p:nvCxnSpPr>
        <p:spPr>
          <a:xfrm>
            <a:off x="4610700" y="2869200"/>
            <a:ext cx="3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43"/>
          <p:cNvCxnSpPr/>
          <p:nvPr/>
        </p:nvCxnSpPr>
        <p:spPr>
          <a:xfrm rot="10800000">
            <a:off x="4610750" y="4151200"/>
            <a:ext cx="3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